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8"/>
  </p:notesMasterIdLst>
  <p:sldIdLst>
    <p:sldId id="256" r:id="rId5"/>
    <p:sldId id="257" r:id="rId6"/>
    <p:sldId id="259" r:id="rId7"/>
    <p:sldId id="260" r:id="rId8"/>
    <p:sldId id="262" r:id="rId9"/>
    <p:sldId id="264" r:id="rId10"/>
    <p:sldId id="258" r:id="rId11"/>
    <p:sldId id="267" r:id="rId12"/>
    <p:sldId id="261" r:id="rId13"/>
    <p:sldId id="266" r:id="rId14"/>
    <p:sldId id="268" r:id="rId15"/>
    <p:sldId id="269" r:id="rId16"/>
    <p:sldId id="265" r:id="rId17"/>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BF"/>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070" autoAdjust="0"/>
  </p:normalViewPr>
  <p:slideViewPr>
    <p:cSldViewPr snapToGrid="0">
      <p:cViewPr>
        <p:scale>
          <a:sx n="100" d="100"/>
          <a:sy n="100" d="100"/>
        </p:scale>
        <p:origin x="2679"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B98C26-32B9-4F71-B3B4-CC99EA31AEEF}" type="datetimeFigureOut">
              <a:rPr lang="en-US" smtClean="0"/>
              <a:t>5/16/2025</a:t>
            </a:fld>
            <a:endParaRPr lang="en-US"/>
          </a:p>
        </p:txBody>
      </p:sp>
      <p:sp>
        <p:nvSpPr>
          <p:cNvPr id="4" name="Folienbildplatzhalter 3"/>
          <p:cNvSpPr>
            <a:spLocks noGrp="1" noRot="1" noChangeAspect="1"/>
          </p:cNvSpPr>
          <p:nvPr>
            <p:ph type="sldImg" idx="2"/>
          </p:nvPr>
        </p:nvSpPr>
        <p:spPr>
          <a:xfrm>
            <a:off x="2362200" y="1143000"/>
            <a:ext cx="21336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64F96D-4B5C-4B7E-AE43-5556F51DEE2F}" type="slidenum">
              <a:rPr lang="en-US" smtClean="0"/>
              <a:t>‹Nr.›</a:t>
            </a:fld>
            <a:endParaRPr lang="en-US"/>
          </a:p>
        </p:txBody>
      </p:sp>
    </p:spTree>
    <p:extLst>
      <p:ext uri="{BB962C8B-B14F-4D97-AF65-F5344CB8AC3E}">
        <p14:creationId xmlns:p14="http://schemas.microsoft.com/office/powerpoint/2010/main" val="4060806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ads.google.com/intl/en_uk/home/tools/keyword-planner/"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trends.google.com/trend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362200" y="1143000"/>
            <a:ext cx="2133600" cy="3086100"/>
          </a:xfrm>
        </p:spPr>
      </p:sp>
      <p:sp>
        <p:nvSpPr>
          <p:cNvPr id="3" name="Notizenplatzhalter 2"/>
          <p:cNvSpPr>
            <a:spLocks noGrp="1"/>
          </p:cNvSpPr>
          <p:nvPr>
            <p:ph type="body" idx="1"/>
          </p:nvPr>
        </p:nvSpPr>
        <p:spPr/>
        <p:txBody>
          <a:bodyPr/>
          <a:lstStyle/>
          <a:p>
            <a:r>
              <a:rPr lang="en-US" b="1" dirty="0"/>
              <a:t>1. Craft a clear and descriptive title </a:t>
            </a:r>
            <a:endParaRPr lang="en-US" dirty="0"/>
          </a:p>
          <a:p>
            <a:r>
              <a:rPr lang="en-US" dirty="0"/>
              <a:t>Your article’s title is the first thing readers and search engines see. A well-crafted title: </a:t>
            </a:r>
          </a:p>
          <a:p>
            <a:pPr>
              <a:buFont typeface="Arial" panose="020B0604020202020204" pitchFamily="34" charset="0"/>
              <a:buChar char="•"/>
            </a:pPr>
            <a:r>
              <a:rPr lang="en-US" b="1" dirty="0"/>
              <a:t>includes key terms:</a:t>
            </a:r>
            <a:r>
              <a:rPr lang="en-US" dirty="0"/>
              <a:t> Incorporate important keywords early in the title. </a:t>
            </a:r>
          </a:p>
          <a:p>
            <a:pPr>
              <a:buFont typeface="Arial" panose="020B0604020202020204" pitchFamily="34" charset="0"/>
              <a:buChar char="•"/>
            </a:pPr>
            <a:r>
              <a:rPr lang="en-US" b="1" dirty="0"/>
              <a:t>is specific:</a:t>
            </a:r>
            <a:r>
              <a:rPr lang="en-US" dirty="0"/>
              <a:t> A specific title is more likely to rank well in search results and attract the right audience. </a:t>
            </a:r>
          </a:p>
          <a:p>
            <a:pPr>
              <a:buFont typeface="Arial" panose="020B0604020202020204" pitchFamily="34" charset="0"/>
              <a:buChar char="•"/>
            </a:pPr>
            <a:r>
              <a:rPr lang="en-US" b="1" dirty="0"/>
              <a:t>avoids jargon: </a:t>
            </a:r>
            <a:r>
              <a:rPr lang="en-US" dirty="0"/>
              <a:t>Make the title understandable for a broad audience to increase its reach. </a:t>
            </a:r>
          </a:p>
          <a:p>
            <a:pPr>
              <a:buFont typeface="Arial" panose="020B0604020202020204" pitchFamily="34" charset="0"/>
              <a:buChar char="•"/>
            </a:pPr>
            <a:r>
              <a:rPr lang="en-US" b="1" dirty="0"/>
              <a:t>keep it short:</a:t>
            </a:r>
            <a:r>
              <a:rPr lang="en-US" dirty="0"/>
              <a:t> Consider moving a longer phrase from your title to the first sentence of your abstract to keep your title concise keeping it between 8-10 words. </a:t>
            </a:r>
          </a:p>
          <a:p>
            <a:pPr>
              <a:buFont typeface="Arial" panose="020B0604020202020204" pitchFamily="34" charset="0"/>
              <a:buChar char="•"/>
            </a:pPr>
            <a:r>
              <a:rPr lang="en-US" b="1" dirty="0"/>
              <a:t>don't use clickbait tactics:</a:t>
            </a:r>
            <a:r>
              <a:rPr lang="en-US" dirty="0"/>
              <a:t> These tactics don’t work for SEO!</a:t>
            </a:r>
          </a:p>
          <a:p>
            <a:endParaRPr lang="en-US" dirty="0"/>
          </a:p>
          <a:p>
            <a:r>
              <a:rPr lang="en-US" dirty="0"/>
              <a:t>Multiplex histology </a:t>
            </a:r>
          </a:p>
          <a:p>
            <a:r>
              <a:rPr lang="en-US" dirty="0"/>
              <a:t>rare innate lymphoid cells</a:t>
            </a:r>
          </a:p>
          <a:p>
            <a:r>
              <a:rPr lang="en-US" dirty="0"/>
              <a:t>Tissue niches</a:t>
            </a:r>
          </a:p>
          <a:p>
            <a:endParaRPr lang="en-US" dirty="0"/>
          </a:p>
          <a:p>
            <a:endParaRPr lang="en-US" dirty="0"/>
          </a:p>
          <a:p>
            <a:r>
              <a:rPr lang="en-US" b="1" dirty="0"/>
              <a:t>2. Choose relevant and specific keywords </a:t>
            </a:r>
            <a:endParaRPr lang="en-US" dirty="0"/>
          </a:p>
          <a:p>
            <a:r>
              <a:rPr lang="en-US" dirty="0"/>
              <a:t>Keywords are the terms and phrases that potential readers might use when searching for content related to your research. To optimize your article: </a:t>
            </a:r>
          </a:p>
          <a:p>
            <a:pPr>
              <a:buFont typeface="Arial" panose="020B0604020202020204" pitchFamily="34" charset="0"/>
              <a:buChar char="•"/>
            </a:pPr>
            <a:r>
              <a:rPr lang="en-US" b="1" dirty="0"/>
              <a:t>identify keywords:</a:t>
            </a:r>
            <a:r>
              <a:rPr lang="en-US" dirty="0"/>
              <a:t> Think about the main topics and concepts of your research. What terms would others use to find work like yours? Who is your audience? What fields are they working in? What language do they use? </a:t>
            </a:r>
          </a:p>
          <a:p>
            <a:pPr>
              <a:buFont typeface="Arial" panose="020B0604020202020204" pitchFamily="34" charset="0"/>
              <a:buChar char="•"/>
            </a:pPr>
            <a:r>
              <a:rPr lang="en-US" b="1" dirty="0"/>
              <a:t>use tools:</a:t>
            </a:r>
            <a:r>
              <a:rPr lang="en-US" dirty="0"/>
              <a:t> Tools like </a:t>
            </a:r>
            <a:r>
              <a:rPr lang="en-US" u="sng" dirty="0">
                <a:hlinkClick r:id="rId3"/>
              </a:rPr>
              <a:t>Google Keyword Planner</a:t>
            </a:r>
            <a:r>
              <a:rPr lang="en-US" dirty="0"/>
              <a:t>, </a:t>
            </a:r>
            <a:r>
              <a:rPr lang="en-US" u="sng" dirty="0">
                <a:hlinkClick r:id="rId4"/>
              </a:rPr>
              <a:t>Google Trends</a:t>
            </a:r>
            <a:r>
              <a:rPr lang="en-US" dirty="0"/>
              <a:t>, or academic databases can help you identify popular keywords in your field. </a:t>
            </a:r>
          </a:p>
          <a:p>
            <a:pPr>
              <a:buFont typeface="Arial" panose="020B0604020202020204" pitchFamily="34" charset="0"/>
              <a:buChar char="•"/>
            </a:pPr>
            <a:r>
              <a:rPr lang="en-US" b="1" dirty="0"/>
              <a:t>include keywords:</a:t>
            </a:r>
            <a:r>
              <a:rPr lang="en-US" dirty="0"/>
              <a:t> Place your keywords in key areas such as the title, abstract, and headings. However, ensure they are integrated naturally to maintain the readability and flow of your content. </a:t>
            </a:r>
          </a:p>
          <a:p>
            <a:pPr>
              <a:buFont typeface="Arial" panose="020B0604020202020204" pitchFamily="34" charset="0"/>
              <a:buChar char="•"/>
            </a:pPr>
            <a:r>
              <a:rPr lang="en-US" b="1" dirty="0"/>
              <a:t>keep it natural:</a:t>
            </a:r>
            <a:r>
              <a:rPr lang="en-US" dirty="0"/>
              <a:t> Avoid keyword stuffing, as overuse can lead to search engines lowering your article’s ranking. </a:t>
            </a:r>
          </a:p>
          <a:p>
            <a:endParaRPr lang="en-US" dirty="0"/>
          </a:p>
        </p:txBody>
      </p:sp>
      <p:sp>
        <p:nvSpPr>
          <p:cNvPr id="4" name="Foliennummernplatzhalter 3"/>
          <p:cNvSpPr>
            <a:spLocks noGrp="1"/>
          </p:cNvSpPr>
          <p:nvPr>
            <p:ph type="sldNum" sz="quarter" idx="5"/>
          </p:nvPr>
        </p:nvSpPr>
        <p:spPr/>
        <p:txBody>
          <a:bodyPr/>
          <a:lstStyle/>
          <a:p>
            <a:fld id="{7B64F96D-4B5C-4B7E-AE43-5556F51DEE2F}" type="slidenum">
              <a:rPr lang="en-US" smtClean="0"/>
              <a:t>1</a:t>
            </a:fld>
            <a:endParaRPr lang="en-US"/>
          </a:p>
        </p:txBody>
      </p:sp>
    </p:spTree>
    <p:extLst>
      <p:ext uri="{BB962C8B-B14F-4D97-AF65-F5344CB8AC3E}">
        <p14:creationId xmlns:p14="http://schemas.microsoft.com/office/powerpoint/2010/main" val="3999756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Maybe add the second level of annotation as well to show the nice annotation of immune cell types in the ILF? Or put in a supplementary figure?</a:t>
            </a:r>
          </a:p>
        </p:txBody>
      </p:sp>
      <p:sp>
        <p:nvSpPr>
          <p:cNvPr id="4" name="Foliennummernplatzhalter 3"/>
          <p:cNvSpPr>
            <a:spLocks noGrp="1"/>
          </p:cNvSpPr>
          <p:nvPr>
            <p:ph type="sldNum" sz="quarter" idx="5"/>
          </p:nvPr>
        </p:nvSpPr>
        <p:spPr/>
        <p:txBody>
          <a:bodyPr/>
          <a:lstStyle/>
          <a:p>
            <a:fld id="{7B64F96D-4B5C-4B7E-AE43-5556F51DEE2F}" type="slidenum">
              <a:rPr lang="en-US" smtClean="0"/>
              <a:t>3</a:t>
            </a:fld>
            <a:endParaRPr lang="en-US"/>
          </a:p>
        </p:txBody>
      </p:sp>
    </p:spTree>
    <p:extLst>
      <p:ext uri="{BB962C8B-B14F-4D97-AF65-F5344CB8AC3E}">
        <p14:creationId xmlns:p14="http://schemas.microsoft.com/office/powerpoint/2010/main" val="2909561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Quantification of ILCs </a:t>
            </a:r>
          </a:p>
        </p:txBody>
      </p:sp>
      <p:sp>
        <p:nvSpPr>
          <p:cNvPr id="4" name="Foliennummernplatzhalter 3"/>
          <p:cNvSpPr>
            <a:spLocks noGrp="1"/>
          </p:cNvSpPr>
          <p:nvPr>
            <p:ph type="sldNum" sz="quarter" idx="5"/>
          </p:nvPr>
        </p:nvSpPr>
        <p:spPr/>
        <p:txBody>
          <a:bodyPr/>
          <a:lstStyle/>
          <a:p>
            <a:fld id="{7B64F96D-4B5C-4B7E-AE43-5556F51DEE2F}" type="slidenum">
              <a:rPr lang="en-US" smtClean="0"/>
              <a:t>5</a:t>
            </a:fld>
            <a:endParaRPr lang="en-US"/>
          </a:p>
        </p:txBody>
      </p:sp>
    </p:spTree>
    <p:extLst>
      <p:ext uri="{BB962C8B-B14F-4D97-AF65-F5344CB8AC3E}">
        <p14:creationId xmlns:p14="http://schemas.microsoft.com/office/powerpoint/2010/main" val="841191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7A150-11FA-9A48-7696-13E246B2D920}"/>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E1630D2-1008-FE8C-F7C7-14A6FF6B55A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C9E7F43-5349-0E22-D3F9-ED6A37AF6FDB}"/>
              </a:ext>
            </a:extLst>
          </p:cNvPr>
          <p:cNvSpPr>
            <a:spLocks noGrp="1"/>
          </p:cNvSpPr>
          <p:nvPr>
            <p:ph type="body" idx="1"/>
          </p:nvPr>
        </p:nvSpPr>
        <p:spPr/>
        <p:txBody>
          <a:bodyPr/>
          <a:lstStyle/>
          <a:p>
            <a:r>
              <a:rPr lang="en-US" dirty="0"/>
              <a:t>Maybe add the second level of annotation as well to show the nice annotation of immune cell types in the ILF? Or put in a supplementary figure?</a:t>
            </a:r>
          </a:p>
        </p:txBody>
      </p:sp>
      <p:sp>
        <p:nvSpPr>
          <p:cNvPr id="4" name="Foliennummernplatzhalter 3">
            <a:extLst>
              <a:ext uri="{FF2B5EF4-FFF2-40B4-BE49-F238E27FC236}">
                <a16:creationId xmlns:a16="http://schemas.microsoft.com/office/drawing/2014/main" id="{C5A5B03C-5942-DD9B-BB15-0582C165931A}"/>
              </a:ext>
            </a:extLst>
          </p:cNvPr>
          <p:cNvSpPr>
            <a:spLocks noGrp="1"/>
          </p:cNvSpPr>
          <p:nvPr>
            <p:ph type="sldNum" sz="quarter" idx="5"/>
          </p:nvPr>
        </p:nvSpPr>
        <p:spPr/>
        <p:txBody>
          <a:bodyPr/>
          <a:lstStyle/>
          <a:p>
            <a:fld id="{7B64F96D-4B5C-4B7E-AE43-5556F51DEE2F}" type="slidenum">
              <a:rPr lang="en-US" smtClean="0"/>
              <a:t>8</a:t>
            </a:fld>
            <a:endParaRPr lang="en-US"/>
          </a:p>
        </p:txBody>
      </p:sp>
    </p:spTree>
    <p:extLst>
      <p:ext uri="{BB962C8B-B14F-4D97-AF65-F5344CB8AC3E}">
        <p14:creationId xmlns:p14="http://schemas.microsoft.com/office/powerpoint/2010/main" val="2132849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7B64F96D-4B5C-4B7E-AE43-5556F51DEE2F}" type="slidenum">
              <a:rPr lang="en-US" smtClean="0"/>
              <a:t>9</a:t>
            </a:fld>
            <a:endParaRPr lang="en-US"/>
          </a:p>
        </p:txBody>
      </p:sp>
    </p:spTree>
    <p:extLst>
      <p:ext uri="{BB962C8B-B14F-4D97-AF65-F5344CB8AC3E}">
        <p14:creationId xmlns:p14="http://schemas.microsoft.com/office/powerpoint/2010/main" val="1427467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AB914-B71A-36BA-E0DC-815661768C2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70A9715-0BD7-40E4-EED3-68784853CA1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DAC56C2-31AD-6422-1C71-D904C307ACFF}"/>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581BB020-D54C-2D44-6583-A47E73884994}"/>
              </a:ext>
            </a:extLst>
          </p:cNvPr>
          <p:cNvSpPr>
            <a:spLocks noGrp="1"/>
          </p:cNvSpPr>
          <p:nvPr>
            <p:ph type="sldNum" sz="quarter" idx="5"/>
          </p:nvPr>
        </p:nvSpPr>
        <p:spPr/>
        <p:txBody>
          <a:bodyPr/>
          <a:lstStyle/>
          <a:p>
            <a:fld id="{7B64F96D-4B5C-4B7E-AE43-5556F51DEE2F}" type="slidenum">
              <a:rPr lang="en-US" smtClean="0"/>
              <a:t>10</a:t>
            </a:fld>
            <a:endParaRPr lang="en-US"/>
          </a:p>
        </p:txBody>
      </p:sp>
    </p:spTree>
    <p:extLst>
      <p:ext uri="{BB962C8B-B14F-4D97-AF65-F5344CB8AC3E}">
        <p14:creationId xmlns:p14="http://schemas.microsoft.com/office/powerpoint/2010/main" val="219367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40307D-2E27-5966-D18E-0686A67C0544}"/>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B1779CC-C111-7A7A-827B-E6FC9DC0B60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B5FC391D-A784-4700-A07D-2F7E486E8704}"/>
              </a:ext>
            </a:extLst>
          </p:cNvPr>
          <p:cNvSpPr>
            <a:spLocks noGrp="1"/>
          </p:cNvSpPr>
          <p:nvPr>
            <p:ph type="body" idx="1"/>
          </p:nvPr>
        </p:nvSpPr>
        <p:spPr/>
        <p:txBody>
          <a:bodyPr/>
          <a:lstStyle/>
          <a:p>
            <a:r>
              <a:rPr lang="en-US" dirty="0"/>
              <a:t>Quantification of ILCs </a:t>
            </a:r>
          </a:p>
        </p:txBody>
      </p:sp>
      <p:sp>
        <p:nvSpPr>
          <p:cNvPr id="4" name="Foliennummernplatzhalter 3">
            <a:extLst>
              <a:ext uri="{FF2B5EF4-FFF2-40B4-BE49-F238E27FC236}">
                <a16:creationId xmlns:a16="http://schemas.microsoft.com/office/drawing/2014/main" id="{AD2B3268-6E34-3953-8448-299344497146}"/>
              </a:ext>
            </a:extLst>
          </p:cNvPr>
          <p:cNvSpPr>
            <a:spLocks noGrp="1"/>
          </p:cNvSpPr>
          <p:nvPr>
            <p:ph type="sldNum" sz="quarter" idx="5"/>
          </p:nvPr>
        </p:nvSpPr>
        <p:spPr/>
        <p:txBody>
          <a:bodyPr/>
          <a:lstStyle/>
          <a:p>
            <a:fld id="{7B64F96D-4B5C-4B7E-AE43-5556F51DEE2F}" type="slidenum">
              <a:rPr lang="en-US" smtClean="0"/>
              <a:t>11</a:t>
            </a:fld>
            <a:endParaRPr lang="en-US"/>
          </a:p>
        </p:txBody>
      </p:sp>
    </p:spTree>
    <p:extLst>
      <p:ext uri="{BB962C8B-B14F-4D97-AF65-F5344CB8AC3E}">
        <p14:creationId xmlns:p14="http://schemas.microsoft.com/office/powerpoint/2010/main" val="1696741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Also show here the enrichment score plots of the NK cells/ILC1s/ILC3s with blood vessels and the minimal distance plots and IF overlays?</a:t>
            </a:r>
          </a:p>
        </p:txBody>
      </p:sp>
      <p:sp>
        <p:nvSpPr>
          <p:cNvPr id="4" name="Foliennummernplatzhalter 3"/>
          <p:cNvSpPr>
            <a:spLocks noGrp="1"/>
          </p:cNvSpPr>
          <p:nvPr>
            <p:ph type="sldNum" sz="quarter" idx="5"/>
          </p:nvPr>
        </p:nvSpPr>
        <p:spPr/>
        <p:txBody>
          <a:bodyPr/>
          <a:lstStyle/>
          <a:p>
            <a:fld id="{7B64F96D-4B5C-4B7E-AE43-5556F51DEE2F}" type="slidenum">
              <a:rPr lang="en-US" smtClean="0"/>
              <a:t>13</a:t>
            </a:fld>
            <a:endParaRPr lang="en-US"/>
          </a:p>
        </p:txBody>
      </p:sp>
    </p:spTree>
    <p:extLst>
      <p:ext uri="{BB962C8B-B14F-4D97-AF65-F5344CB8AC3E}">
        <p14:creationId xmlns:p14="http://schemas.microsoft.com/office/powerpoint/2010/main" val="3035125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E2A8D7BA-3101-4EED-8249-0B2B466A669C}"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78A8B-5B66-4D73-8018-F01034D9A82B}" type="slidenum">
              <a:rPr lang="en-US" smtClean="0"/>
              <a:t>‹Nr.›</a:t>
            </a:fld>
            <a:endParaRPr lang="en-US"/>
          </a:p>
        </p:txBody>
      </p:sp>
    </p:spTree>
    <p:extLst>
      <p:ext uri="{BB962C8B-B14F-4D97-AF65-F5344CB8AC3E}">
        <p14:creationId xmlns:p14="http://schemas.microsoft.com/office/powerpoint/2010/main" val="1922261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2A8D7BA-3101-4EED-8249-0B2B466A669C}"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78A8B-5B66-4D73-8018-F01034D9A82B}" type="slidenum">
              <a:rPr lang="en-US" smtClean="0"/>
              <a:t>‹Nr.›</a:t>
            </a:fld>
            <a:endParaRPr lang="en-US"/>
          </a:p>
        </p:txBody>
      </p:sp>
    </p:spTree>
    <p:extLst>
      <p:ext uri="{BB962C8B-B14F-4D97-AF65-F5344CB8AC3E}">
        <p14:creationId xmlns:p14="http://schemas.microsoft.com/office/powerpoint/2010/main" val="2368741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2A8D7BA-3101-4EED-8249-0B2B466A669C}"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78A8B-5B66-4D73-8018-F01034D9A82B}" type="slidenum">
              <a:rPr lang="en-US" smtClean="0"/>
              <a:t>‹Nr.›</a:t>
            </a:fld>
            <a:endParaRPr lang="en-US"/>
          </a:p>
        </p:txBody>
      </p:sp>
    </p:spTree>
    <p:extLst>
      <p:ext uri="{BB962C8B-B14F-4D97-AF65-F5344CB8AC3E}">
        <p14:creationId xmlns:p14="http://schemas.microsoft.com/office/powerpoint/2010/main" val="21436960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E2A8D7BA-3101-4EED-8249-0B2B466A669C}"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78A8B-5B66-4D73-8018-F01034D9A82B}" type="slidenum">
              <a:rPr lang="en-US" smtClean="0"/>
              <a:t>‹Nr.›</a:t>
            </a:fld>
            <a:endParaRPr lang="en-US"/>
          </a:p>
        </p:txBody>
      </p:sp>
    </p:spTree>
    <p:extLst>
      <p:ext uri="{BB962C8B-B14F-4D97-AF65-F5344CB8AC3E}">
        <p14:creationId xmlns:p14="http://schemas.microsoft.com/office/powerpoint/2010/main" val="597738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E2A8D7BA-3101-4EED-8249-0B2B466A669C}" type="datetimeFigureOut">
              <a:rPr lang="en-US" smtClean="0"/>
              <a:t>5/16/2025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178A8B-5B66-4D73-8018-F01034D9A82B}" type="slidenum">
              <a:rPr lang="en-US" smtClean="0"/>
              <a:t>‹Nr.›</a:t>
            </a:fld>
            <a:endParaRPr lang="en-US"/>
          </a:p>
        </p:txBody>
      </p:sp>
    </p:spTree>
    <p:extLst>
      <p:ext uri="{BB962C8B-B14F-4D97-AF65-F5344CB8AC3E}">
        <p14:creationId xmlns:p14="http://schemas.microsoft.com/office/powerpoint/2010/main" val="2324857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E2A8D7BA-3101-4EED-8249-0B2B466A669C}"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178A8B-5B66-4D73-8018-F01034D9A82B}" type="slidenum">
              <a:rPr lang="en-US" smtClean="0"/>
              <a:t>‹Nr.›</a:t>
            </a:fld>
            <a:endParaRPr lang="en-US"/>
          </a:p>
        </p:txBody>
      </p:sp>
    </p:spTree>
    <p:extLst>
      <p:ext uri="{BB962C8B-B14F-4D97-AF65-F5344CB8AC3E}">
        <p14:creationId xmlns:p14="http://schemas.microsoft.com/office/powerpoint/2010/main" val="733697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E2A8D7BA-3101-4EED-8249-0B2B466A669C}" type="datetimeFigureOut">
              <a:rPr lang="en-US" smtClean="0"/>
              <a:t>5/16/2025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178A8B-5B66-4D73-8018-F01034D9A82B}" type="slidenum">
              <a:rPr lang="en-US" smtClean="0"/>
              <a:t>‹Nr.›</a:t>
            </a:fld>
            <a:endParaRPr lang="en-US"/>
          </a:p>
        </p:txBody>
      </p:sp>
    </p:spTree>
    <p:extLst>
      <p:ext uri="{BB962C8B-B14F-4D97-AF65-F5344CB8AC3E}">
        <p14:creationId xmlns:p14="http://schemas.microsoft.com/office/powerpoint/2010/main" val="1186091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E2A8D7BA-3101-4EED-8249-0B2B466A669C}" type="datetimeFigureOut">
              <a:rPr lang="en-US" smtClean="0"/>
              <a:t>5/16/2025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178A8B-5B66-4D73-8018-F01034D9A82B}" type="slidenum">
              <a:rPr lang="en-US" smtClean="0"/>
              <a:t>‹Nr.›</a:t>
            </a:fld>
            <a:endParaRPr lang="en-US"/>
          </a:p>
        </p:txBody>
      </p:sp>
    </p:spTree>
    <p:extLst>
      <p:ext uri="{BB962C8B-B14F-4D97-AF65-F5344CB8AC3E}">
        <p14:creationId xmlns:p14="http://schemas.microsoft.com/office/powerpoint/2010/main" val="269086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A8D7BA-3101-4EED-8249-0B2B466A669C}" type="datetimeFigureOut">
              <a:rPr lang="en-US" smtClean="0"/>
              <a:t>5/16/2025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178A8B-5B66-4D73-8018-F01034D9A82B}" type="slidenum">
              <a:rPr lang="en-US" smtClean="0"/>
              <a:t>‹Nr.›</a:t>
            </a:fld>
            <a:endParaRPr lang="en-US"/>
          </a:p>
        </p:txBody>
      </p:sp>
    </p:spTree>
    <p:extLst>
      <p:ext uri="{BB962C8B-B14F-4D97-AF65-F5344CB8AC3E}">
        <p14:creationId xmlns:p14="http://schemas.microsoft.com/office/powerpoint/2010/main" val="1383221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E2A8D7BA-3101-4EED-8249-0B2B466A669C}"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178A8B-5B66-4D73-8018-F01034D9A82B}" type="slidenum">
              <a:rPr lang="en-US" smtClean="0"/>
              <a:t>‹Nr.›</a:t>
            </a:fld>
            <a:endParaRPr lang="en-US"/>
          </a:p>
        </p:txBody>
      </p:sp>
    </p:spTree>
    <p:extLst>
      <p:ext uri="{BB962C8B-B14F-4D97-AF65-F5344CB8AC3E}">
        <p14:creationId xmlns:p14="http://schemas.microsoft.com/office/powerpoint/2010/main" val="11754806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E2A8D7BA-3101-4EED-8249-0B2B466A669C}" type="datetimeFigureOut">
              <a:rPr lang="en-US" smtClean="0"/>
              <a:t>5/16/2025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178A8B-5B66-4D73-8018-F01034D9A82B}" type="slidenum">
              <a:rPr lang="en-US" smtClean="0"/>
              <a:t>‹Nr.›</a:t>
            </a:fld>
            <a:endParaRPr lang="en-US"/>
          </a:p>
        </p:txBody>
      </p:sp>
    </p:spTree>
    <p:extLst>
      <p:ext uri="{BB962C8B-B14F-4D97-AF65-F5344CB8AC3E}">
        <p14:creationId xmlns:p14="http://schemas.microsoft.com/office/powerpoint/2010/main" val="41364652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E2A8D7BA-3101-4EED-8249-0B2B466A669C}" type="datetimeFigureOut">
              <a:rPr lang="en-US" smtClean="0"/>
              <a:t>5/16/2025</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D0178A8B-5B66-4D73-8018-F01034D9A82B}" type="slidenum">
              <a:rPr lang="en-US" smtClean="0"/>
              <a:t>‹Nr.›</a:t>
            </a:fld>
            <a:endParaRPr lang="en-US"/>
          </a:p>
        </p:txBody>
      </p:sp>
    </p:spTree>
    <p:extLst>
      <p:ext uri="{BB962C8B-B14F-4D97-AF65-F5344CB8AC3E}">
        <p14:creationId xmlns:p14="http://schemas.microsoft.com/office/powerpoint/2010/main" val="161480329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92402F-2550-E214-589A-9FE6A62ECA2B}"/>
              </a:ext>
            </a:extLst>
          </p:cNvPr>
          <p:cNvSpPr>
            <a:spLocks noGrp="1"/>
          </p:cNvSpPr>
          <p:nvPr>
            <p:ph type="ctrTitle"/>
          </p:nvPr>
        </p:nvSpPr>
        <p:spPr/>
        <p:txBody>
          <a:bodyPr/>
          <a:lstStyle/>
          <a:p>
            <a:endParaRPr lang="en-US"/>
          </a:p>
        </p:txBody>
      </p:sp>
      <p:sp>
        <p:nvSpPr>
          <p:cNvPr id="3" name="Untertitel 2">
            <a:extLst>
              <a:ext uri="{FF2B5EF4-FFF2-40B4-BE49-F238E27FC236}">
                <a16:creationId xmlns:a16="http://schemas.microsoft.com/office/drawing/2014/main" id="{BAC9D907-03F3-B4C3-4E94-BB352C7E318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61804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16AFB-7C1E-ABB0-F6C5-05A2C807705D}"/>
            </a:ext>
          </a:extLst>
        </p:cNvPr>
        <p:cNvGrpSpPr/>
        <p:nvPr/>
      </p:nvGrpSpPr>
      <p:grpSpPr>
        <a:xfrm>
          <a:off x="0" y="0"/>
          <a:ext cx="0" cy="0"/>
          <a:chOff x="0" y="0"/>
          <a:chExt cx="0" cy="0"/>
        </a:xfrm>
      </p:grpSpPr>
      <p:pic>
        <p:nvPicPr>
          <p:cNvPr id="5" name="Grafik 4" descr="Ein Bild, das Text, Screenshot, Diagramm, Grafiken enthält.&#10;&#10;Automatisch generierte Beschreibung">
            <a:extLst>
              <a:ext uri="{FF2B5EF4-FFF2-40B4-BE49-F238E27FC236}">
                <a16:creationId xmlns:a16="http://schemas.microsoft.com/office/drawing/2014/main" id="{7C006D17-4285-12E1-444B-E901BB5B35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02" y="10486200"/>
            <a:ext cx="7570273" cy="2906686"/>
          </a:xfrm>
          <a:prstGeom prst="rect">
            <a:avLst/>
          </a:prstGeom>
        </p:spPr>
      </p:pic>
      <p:sp>
        <p:nvSpPr>
          <p:cNvPr id="9" name="Titel 1">
            <a:extLst>
              <a:ext uri="{FF2B5EF4-FFF2-40B4-BE49-F238E27FC236}">
                <a16:creationId xmlns:a16="http://schemas.microsoft.com/office/drawing/2014/main" id="{3625B5BA-AA37-61BB-C818-C9F2546307A4}"/>
              </a:ext>
            </a:extLst>
          </p:cNvPr>
          <p:cNvSpPr>
            <a:spLocks noGrp="1"/>
          </p:cNvSpPr>
          <p:nvPr>
            <p:ph type="title"/>
          </p:nvPr>
        </p:nvSpPr>
        <p:spPr>
          <a:xfrm>
            <a:off x="0" y="25038"/>
            <a:ext cx="6858000" cy="681547"/>
          </a:xfrm>
        </p:spPr>
        <p:txBody>
          <a:bodyPr>
            <a:normAutofit/>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Supplementary figure 2: Visual inspection reveals cells of the CD8a+ CD3- cluster to be intra-</a:t>
            </a:r>
            <a:r>
              <a:rPr lang="en-US" sz="2000" dirty="0" err="1">
                <a:effectLst>
                  <a:outerShdw blurRad="38100" dist="38100" dir="2700000" algn="tl">
                    <a:srgbClr val="000000">
                      <a:alpha val="43137"/>
                    </a:srgbClr>
                  </a:outerShdw>
                </a:effectLst>
                <a:latin typeface="Arial" panose="020B0604020202020204" pitchFamily="34" charset="0"/>
                <a:cs typeface="Arial" panose="020B0604020202020204" pitchFamily="34" charset="0"/>
              </a:rPr>
              <a:t>epithelially</a:t>
            </a:r>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p>
        </p:txBody>
      </p:sp>
      <p:sp>
        <p:nvSpPr>
          <p:cNvPr id="12" name="Textfeld 11">
            <a:extLst>
              <a:ext uri="{FF2B5EF4-FFF2-40B4-BE49-F238E27FC236}">
                <a16:creationId xmlns:a16="http://schemas.microsoft.com/office/drawing/2014/main" id="{A5EC0259-212A-E29A-1A79-A006720D4452}"/>
              </a:ext>
            </a:extLst>
          </p:cNvPr>
          <p:cNvSpPr txBox="1"/>
          <p:nvPr/>
        </p:nvSpPr>
        <p:spPr>
          <a:xfrm>
            <a:off x="19669" y="4364185"/>
            <a:ext cx="6748056" cy="938719"/>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Suppl. Figure 2: (A) </a:t>
            </a:r>
            <a:r>
              <a:rPr lang="en-US" sz="1100" dirty="0">
                <a:latin typeface="Arial" panose="020B0604020202020204" pitchFamily="34" charset="0"/>
                <a:cs typeface="Arial" panose="020B0604020202020204" pitchFamily="34" charset="0"/>
              </a:rPr>
              <a:t>Visual inspection revealed an intraepithelial location of CD8a+ CD3- cells (White circles) using IF overlays. CD8a (Cyan), </a:t>
            </a:r>
            <a:r>
              <a:rPr lang="en-US" sz="1100" dirty="0" err="1">
                <a:latin typeface="Arial" panose="020B0604020202020204" pitchFamily="34" charset="0"/>
                <a:cs typeface="Arial" panose="020B0604020202020204" pitchFamily="34" charset="0"/>
              </a:rPr>
              <a:t>EpCAM</a:t>
            </a:r>
            <a:r>
              <a:rPr lang="en-US" sz="1100" dirty="0">
                <a:latin typeface="Arial" panose="020B0604020202020204" pitchFamily="34" charset="0"/>
                <a:cs typeface="Arial" panose="020B0604020202020204" pitchFamily="34" charset="0"/>
              </a:rPr>
              <a:t> (Magenta), and CD3 (Yellow) are overlayed and identified cells are depicted as white circles, each circle representing one cell. White boxes mark regions of interest that are zoomed in respectively on the right side. Scale bars represent 200 µm in overviews, and 20 µm in ROIs.</a:t>
            </a:r>
          </a:p>
        </p:txBody>
      </p:sp>
      <p:pic>
        <p:nvPicPr>
          <p:cNvPr id="7" name="Grafik 6" descr="Ein Bild, das Screenshot, lila, Farbigkeit, violett enthält.&#10;&#10;KI-generierte Inhalte können fehlerhaft sein.">
            <a:extLst>
              <a:ext uri="{FF2B5EF4-FFF2-40B4-BE49-F238E27FC236}">
                <a16:creationId xmlns:a16="http://schemas.microsoft.com/office/drawing/2014/main" id="{0A14E021-62B2-2514-4A3E-708EED7C1F3D}"/>
              </a:ext>
            </a:extLst>
          </p:cNvPr>
          <p:cNvPicPr>
            <a:picLocks noChangeAspect="1"/>
          </p:cNvPicPr>
          <p:nvPr/>
        </p:nvPicPr>
        <p:blipFill>
          <a:blip r:embed="rId4">
            <a:extLst>
              <a:ext uri="{28A0092B-C50C-407E-A947-70E740481C1C}">
                <a14:useLocalDpi xmlns:a14="http://schemas.microsoft.com/office/drawing/2010/main" val="0"/>
              </a:ext>
            </a:extLst>
          </a:blip>
          <a:srcRect l="2633"/>
          <a:stretch/>
        </p:blipFill>
        <p:spPr>
          <a:xfrm>
            <a:off x="90275" y="706585"/>
            <a:ext cx="6677450" cy="3657600"/>
          </a:xfrm>
          <a:prstGeom prst="rect">
            <a:avLst/>
          </a:prstGeom>
        </p:spPr>
      </p:pic>
    </p:spTree>
    <p:extLst>
      <p:ext uri="{BB962C8B-B14F-4D97-AF65-F5344CB8AC3E}">
        <p14:creationId xmlns:p14="http://schemas.microsoft.com/office/powerpoint/2010/main" val="1711571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BAA7D-5018-6A49-94ED-DD97351A81D8}"/>
            </a:ext>
          </a:extLst>
        </p:cNvPr>
        <p:cNvGrpSpPr/>
        <p:nvPr/>
      </p:nvGrpSpPr>
      <p:grpSpPr>
        <a:xfrm>
          <a:off x="0" y="0"/>
          <a:ext cx="0" cy="0"/>
          <a:chOff x="0" y="0"/>
          <a:chExt cx="0" cy="0"/>
        </a:xfrm>
      </p:grpSpPr>
      <p:sp>
        <p:nvSpPr>
          <p:cNvPr id="9" name="Titel 1">
            <a:extLst>
              <a:ext uri="{FF2B5EF4-FFF2-40B4-BE49-F238E27FC236}">
                <a16:creationId xmlns:a16="http://schemas.microsoft.com/office/drawing/2014/main" id="{ECC77AFD-5225-893C-67D5-D15680651264}"/>
              </a:ext>
            </a:extLst>
          </p:cNvPr>
          <p:cNvSpPr>
            <a:spLocks noGrp="1"/>
          </p:cNvSpPr>
          <p:nvPr>
            <p:ph type="title"/>
          </p:nvPr>
        </p:nvSpPr>
        <p:spPr>
          <a:xfrm>
            <a:off x="0" y="25038"/>
            <a:ext cx="6858000" cy="681547"/>
          </a:xfrm>
        </p:spPr>
        <p:txBody>
          <a:bodyPr>
            <a:normAutofit/>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Figure 5: ILC2 frequency already increases at IL-33 day 1 in the SI, while lung ILC2s only increase at IL-33 day 3. </a:t>
            </a:r>
          </a:p>
        </p:txBody>
      </p:sp>
      <p:sp>
        <p:nvSpPr>
          <p:cNvPr id="10" name="Textfeld 9">
            <a:extLst>
              <a:ext uri="{FF2B5EF4-FFF2-40B4-BE49-F238E27FC236}">
                <a16:creationId xmlns:a16="http://schemas.microsoft.com/office/drawing/2014/main" id="{533DB242-8249-0D32-AFE8-2FB567006F87}"/>
              </a:ext>
            </a:extLst>
          </p:cNvPr>
          <p:cNvSpPr txBox="1"/>
          <p:nvPr/>
        </p:nvSpPr>
        <p:spPr>
          <a:xfrm>
            <a:off x="0" y="7085410"/>
            <a:ext cx="6858000" cy="1615827"/>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Figure 5: (A) </a:t>
            </a:r>
            <a:r>
              <a:rPr lang="en-US" sz="1100" dirty="0">
                <a:latin typeface="Arial" panose="020B0604020202020204" pitchFamily="34" charset="0"/>
                <a:cs typeface="Arial" panose="020B0604020202020204" pitchFamily="34" charset="0"/>
              </a:rPr>
              <a:t>Boxplots depicting the cell count per field of view (FOV), ILC frequency of total cells, and ILC frequency within the immune cell compartment for each analyzed tissue type, namely lung, SI villi, SI ILF. </a:t>
            </a:r>
            <a:r>
              <a:rPr lang="en-US" sz="1100" b="1" dirty="0">
                <a:latin typeface="Arial" panose="020B0604020202020204" pitchFamily="34" charset="0"/>
                <a:cs typeface="Arial" panose="020B0604020202020204" pitchFamily="34" charset="0"/>
              </a:rPr>
              <a:t>(B) </a:t>
            </a:r>
            <a:r>
              <a:rPr lang="en-US" sz="1100" dirty="0">
                <a:latin typeface="Arial" panose="020B0604020202020204" pitchFamily="34" charset="0"/>
                <a:cs typeface="Arial" panose="020B0604020202020204" pitchFamily="34" charset="0"/>
              </a:rPr>
              <a:t>Stacked bar plot showing the proportion of the identified ILC subtypes within all identified ILCs of the analyzed tissue types lung, SI villi, and SI ILF. </a:t>
            </a:r>
            <a:r>
              <a:rPr lang="en-US" sz="1100" b="1" dirty="0">
                <a:latin typeface="Arial" panose="020B0604020202020204" pitchFamily="34" charset="0"/>
                <a:cs typeface="Arial" panose="020B0604020202020204" pitchFamily="34" charset="0"/>
              </a:rPr>
              <a:t>(C)</a:t>
            </a:r>
            <a:r>
              <a:rPr lang="en-US" sz="1100" dirty="0">
                <a:latin typeface="Arial" panose="020B0604020202020204" pitchFamily="34" charset="0"/>
                <a:cs typeface="Arial" panose="020B0604020202020204" pitchFamily="34" charset="0"/>
              </a:rPr>
              <a:t> Box plots visualizing the frequency of immune cells per FOV in lung and SI villi regions per condition time point, as well as the frequency of ILCs within the immune compartment. </a:t>
            </a:r>
            <a:r>
              <a:rPr lang="en-US" sz="1100" b="1" dirty="0">
                <a:latin typeface="Arial" panose="020B0604020202020204" pitchFamily="34" charset="0"/>
                <a:cs typeface="Arial" panose="020B0604020202020204" pitchFamily="34" charset="0"/>
              </a:rPr>
              <a:t>(D) </a:t>
            </a:r>
            <a:r>
              <a:rPr lang="en-US" sz="1100" dirty="0">
                <a:latin typeface="Arial" panose="020B0604020202020204" pitchFamily="34" charset="0"/>
                <a:cs typeface="Arial" panose="020B0604020202020204" pitchFamily="34" charset="0"/>
              </a:rPr>
              <a:t>Box plots depicting ILC frequencies at different condition time points in lung and SI villi. </a:t>
            </a:r>
            <a:r>
              <a:rPr lang="en-US" sz="1100" b="1" dirty="0">
                <a:latin typeface="Arial" panose="020B0604020202020204" pitchFamily="34" charset="0"/>
                <a:cs typeface="Arial" panose="020B0604020202020204" pitchFamily="34" charset="0"/>
              </a:rPr>
              <a:t>(E)</a:t>
            </a:r>
            <a:r>
              <a:rPr lang="en-US" sz="1100" dirty="0">
                <a:latin typeface="Arial" panose="020B0604020202020204" pitchFamily="34" charset="0"/>
                <a:cs typeface="Arial" panose="020B0604020202020204" pitchFamily="34" charset="0"/>
              </a:rPr>
              <a:t> Ridge plots visualizing the mean fluorescence intensity of Ki67 for lung ILC2s and NK cells/ILC1s. Box plots visualizing the frequency of the Ki67+ subset of lung ILC2s and NK cells/ILC1s. Each dot represents one analyzed FOV and is depicted as n at the top of each bar. </a:t>
            </a:r>
          </a:p>
        </p:txBody>
      </p:sp>
      <p:pic>
        <p:nvPicPr>
          <p:cNvPr id="3" name="Grafik 2" descr="Ein Bild, das Text, Diagramm, Plan, Reihe enthält.&#10;&#10;Automatisch generierte Beschreibung">
            <a:extLst>
              <a:ext uri="{FF2B5EF4-FFF2-40B4-BE49-F238E27FC236}">
                <a16:creationId xmlns:a16="http://schemas.microsoft.com/office/drawing/2014/main" id="{19A5876B-693B-1756-3F68-2326882EE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237" y="2681678"/>
            <a:ext cx="3199306" cy="3199306"/>
          </a:xfrm>
          <a:prstGeom prst="rect">
            <a:avLst/>
          </a:prstGeom>
        </p:spPr>
      </p:pic>
      <p:pic>
        <p:nvPicPr>
          <p:cNvPr id="6" name="Grafik 5" descr="Ein Bild, das Text, Screenshot, Reihe, Zahl enthält.&#10;&#10;Automatisch generierte Beschreibung">
            <a:extLst>
              <a:ext uri="{FF2B5EF4-FFF2-40B4-BE49-F238E27FC236}">
                <a16:creationId xmlns:a16="http://schemas.microsoft.com/office/drawing/2014/main" id="{C5A313F3-91F8-470C-732C-25472CD9EC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2027" y="1009819"/>
            <a:ext cx="3199306" cy="1244175"/>
          </a:xfrm>
          <a:prstGeom prst="rect">
            <a:avLst/>
          </a:prstGeom>
        </p:spPr>
      </p:pic>
      <p:pic>
        <p:nvPicPr>
          <p:cNvPr id="8" name="Grafik 7" descr="Ein Bild, das Text, Diagramm, Screenshot, Plan enthält.&#10;&#10;Automatisch generierte Beschreibung">
            <a:extLst>
              <a:ext uri="{FF2B5EF4-FFF2-40B4-BE49-F238E27FC236}">
                <a16:creationId xmlns:a16="http://schemas.microsoft.com/office/drawing/2014/main" id="{5F335009-C0DA-43DE-E613-963899A8EA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96" y="912079"/>
            <a:ext cx="3519237" cy="1564105"/>
          </a:xfrm>
          <a:prstGeom prst="rect">
            <a:avLst/>
          </a:prstGeom>
        </p:spPr>
      </p:pic>
      <p:pic>
        <p:nvPicPr>
          <p:cNvPr id="12" name="Grafik 11" descr="Ein Bild, das Text, Diagramm, Plan, Reihe enthält.&#10;&#10;Automatisch generierte Beschreibung">
            <a:extLst>
              <a:ext uri="{FF2B5EF4-FFF2-40B4-BE49-F238E27FC236}">
                <a16:creationId xmlns:a16="http://schemas.microsoft.com/office/drawing/2014/main" id="{8C3B7B2C-2A6C-938E-12F7-4D90FF8761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0131" y="3265554"/>
            <a:ext cx="3519237" cy="1759620"/>
          </a:xfrm>
          <a:prstGeom prst="rect">
            <a:avLst/>
          </a:prstGeom>
        </p:spPr>
      </p:pic>
      <p:pic>
        <p:nvPicPr>
          <p:cNvPr id="14" name="Grafik 13" descr="Ein Bild, das Text, Diagramm, Plan enthält.&#10;&#10;Automatisch generierte Beschreibung">
            <a:extLst>
              <a:ext uri="{FF2B5EF4-FFF2-40B4-BE49-F238E27FC236}">
                <a16:creationId xmlns:a16="http://schemas.microsoft.com/office/drawing/2014/main" id="{A83DF053-5B99-7C4F-6766-B18C35D219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846" y="5025174"/>
            <a:ext cx="2908460" cy="1938975"/>
          </a:xfrm>
          <a:prstGeom prst="rect">
            <a:avLst/>
          </a:prstGeom>
        </p:spPr>
      </p:pic>
      <p:pic>
        <p:nvPicPr>
          <p:cNvPr id="16" name="Grafik 15" descr="Ein Bild, das Text, Diagramm, Screenshot, Reihe enthält.&#10;&#10;Automatisch generierte Beschreibung">
            <a:extLst>
              <a:ext uri="{FF2B5EF4-FFF2-40B4-BE49-F238E27FC236}">
                <a16:creationId xmlns:a16="http://schemas.microsoft.com/office/drawing/2014/main" id="{D6486E3D-E3F2-E189-137B-BB45E68962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686808"/>
            <a:ext cx="3199306" cy="2132872"/>
          </a:xfrm>
          <a:prstGeom prst="rect">
            <a:avLst/>
          </a:prstGeom>
        </p:spPr>
      </p:pic>
    </p:spTree>
    <p:extLst>
      <p:ext uri="{BB962C8B-B14F-4D97-AF65-F5344CB8AC3E}">
        <p14:creationId xmlns:p14="http://schemas.microsoft.com/office/powerpoint/2010/main" val="200725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2FB96-E9ED-BDD2-591E-059B8D042CAF}"/>
            </a:ext>
          </a:extLst>
        </p:cNvPr>
        <p:cNvGrpSpPr/>
        <p:nvPr/>
      </p:nvGrpSpPr>
      <p:grpSpPr>
        <a:xfrm>
          <a:off x="0" y="0"/>
          <a:ext cx="0" cy="0"/>
          <a:chOff x="0" y="0"/>
          <a:chExt cx="0" cy="0"/>
        </a:xfrm>
      </p:grpSpPr>
      <p:sp>
        <p:nvSpPr>
          <p:cNvPr id="9" name="Titel 1">
            <a:extLst>
              <a:ext uri="{FF2B5EF4-FFF2-40B4-BE49-F238E27FC236}">
                <a16:creationId xmlns:a16="http://schemas.microsoft.com/office/drawing/2014/main" id="{443F208F-7510-7155-C716-A35693F62AD7}"/>
              </a:ext>
            </a:extLst>
          </p:cNvPr>
          <p:cNvSpPr>
            <a:spLocks noGrp="1"/>
          </p:cNvSpPr>
          <p:nvPr>
            <p:ph type="title"/>
          </p:nvPr>
        </p:nvSpPr>
        <p:spPr>
          <a:xfrm>
            <a:off x="0" y="25038"/>
            <a:ext cx="6858000" cy="681547"/>
          </a:xfrm>
        </p:spPr>
        <p:txBody>
          <a:bodyPr>
            <a:normAutofit fontScale="90000"/>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Figure 6: Spatial analysis reveals accumulation of ILC2s in peri-lymphatic niches shared with myeloid cells in lung and SI. </a:t>
            </a:r>
          </a:p>
        </p:txBody>
      </p:sp>
      <p:sp>
        <p:nvSpPr>
          <p:cNvPr id="10" name="Textfeld 9">
            <a:extLst>
              <a:ext uri="{FF2B5EF4-FFF2-40B4-BE49-F238E27FC236}">
                <a16:creationId xmlns:a16="http://schemas.microsoft.com/office/drawing/2014/main" id="{9A1A230D-74DD-2895-E7E7-8485F0EEC9AC}"/>
              </a:ext>
            </a:extLst>
          </p:cNvPr>
          <p:cNvSpPr txBox="1"/>
          <p:nvPr/>
        </p:nvSpPr>
        <p:spPr>
          <a:xfrm>
            <a:off x="7317222" y="458584"/>
            <a:ext cx="3147578" cy="5339923"/>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Figure 6: (A) </a:t>
            </a:r>
            <a:r>
              <a:rPr lang="en-US" sz="1100" dirty="0">
                <a:latin typeface="Arial" panose="020B0604020202020204" pitchFamily="34" charset="0"/>
                <a:cs typeface="Arial" panose="020B0604020202020204" pitchFamily="34" charset="0"/>
              </a:rPr>
              <a:t>Bar plot depicts co-enrichment analysis of lung ILC2s and lymphatics. </a:t>
            </a:r>
            <a:r>
              <a:rPr lang="en-US" sz="1100" b="1" dirty="0">
                <a:latin typeface="Arial" panose="020B0604020202020204" pitchFamily="34" charset="0"/>
                <a:cs typeface="Arial" panose="020B0604020202020204" pitchFamily="34" charset="0"/>
              </a:rPr>
              <a:t>(B)</a:t>
            </a:r>
            <a:r>
              <a:rPr lang="en-US" sz="1100" dirty="0">
                <a:latin typeface="Arial" panose="020B0604020202020204" pitchFamily="34" charset="0"/>
                <a:cs typeface="Arial" panose="020B0604020202020204" pitchFamily="34" charset="0"/>
              </a:rPr>
              <a:t> IF overlay of markers for lymphatic endothelial cells LYVE1 (Cyan) and CD90.2 (Magenta) are shown together with analyzed ILC2s (White dots) and lymphatics (Yellow dots) in an exemplary tissue region in the lung at IL-33 day 2. </a:t>
            </a:r>
            <a:r>
              <a:rPr lang="en-US" sz="1100" b="1" dirty="0">
                <a:latin typeface="Arial" panose="020B0604020202020204" pitchFamily="34" charset="0"/>
                <a:cs typeface="Arial" panose="020B0604020202020204" pitchFamily="34" charset="0"/>
              </a:rPr>
              <a:t>(C)</a:t>
            </a:r>
            <a:r>
              <a:rPr lang="en-US" sz="1100" dirty="0">
                <a:latin typeface="Arial" panose="020B0604020202020204" pitchFamily="34" charset="0"/>
                <a:cs typeface="Arial" panose="020B0604020202020204" pitchFamily="34" charset="0"/>
              </a:rPr>
              <a:t> Box plots showing the minimal distance in µm of different identified immune cell types to lymphatics under homeostatic conditions (CTRL, left) and after 3 doses of IL-33 (D3, right). </a:t>
            </a:r>
            <a:r>
              <a:rPr lang="en-US" sz="1100" b="1" dirty="0">
                <a:latin typeface="Arial" panose="020B0604020202020204" pitchFamily="34" charset="0"/>
                <a:cs typeface="Arial" panose="020B0604020202020204" pitchFamily="34" charset="0"/>
              </a:rPr>
              <a:t>(D)</a:t>
            </a:r>
            <a:r>
              <a:rPr lang="en-US" sz="1100" dirty="0">
                <a:latin typeface="Arial" panose="020B0604020202020204" pitchFamily="34" charset="0"/>
                <a:cs typeface="Arial" panose="020B0604020202020204" pitchFamily="34" charset="0"/>
              </a:rPr>
              <a:t> Bar plot showing the results of the co-enrichment analysis of ILC2s with lymphatics and fibroblasts in SI villi and SI ILF tissue regions. </a:t>
            </a:r>
            <a:r>
              <a:rPr lang="en-US" sz="1100" b="1" dirty="0">
                <a:latin typeface="Arial" panose="020B0604020202020204" pitchFamily="34" charset="0"/>
                <a:cs typeface="Arial" panose="020B0604020202020204" pitchFamily="34" charset="0"/>
              </a:rPr>
              <a:t>(E)</a:t>
            </a:r>
            <a:r>
              <a:rPr lang="en-US" sz="1100" dirty="0">
                <a:latin typeface="Arial" panose="020B0604020202020204" pitchFamily="34" charset="0"/>
                <a:cs typeface="Arial" panose="020B0604020202020204" pitchFamily="34" charset="0"/>
              </a:rPr>
              <a:t> IF overlays of FN (Cyan), PDPN (Magenta), and LYVE1 (Yellow) depicted with identified ILC2s (White dots) in SI villi (left) and SI ILF (right) exemplary tissue regions. </a:t>
            </a:r>
            <a:r>
              <a:rPr lang="en-US" sz="1100" b="1" dirty="0">
                <a:latin typeface="Arial" panose="020B0604020202020204" pitchFamily="34" charset="0"/>
                <a:cs typeface="Arial" panose="020B0604020202020204" pitchFamily="34" charset="0"/>
              </a:rPr>
              <a:t>(F)</a:t>
            </a:r>
            <a:r>
              <a:rPr lang="en-US" sz="1100" dirty="0">
                <a:latin typeface="Arial" panose="020B0604020202020204" pitchFamily="34" charset="0"/>
                <a:cs typeface="Arial" panose="020B0604020202020204" pitchFamily="34" charset="0"/>
              </a:rPr>
              <a:t> Bar plot showing the co-enrichment scores of ILC2s and ILC2s in lung, SI villi and SI ILF tissue regions. </a:t>
            </a:r>
            <a:r>
              <a:rPr lang="en-US" sz="1100" b="1" dirty="0">
                <a:latin typeface="Arial" panose="020B0604020202020204" pitchFamily="34" charset="0"/>
                <a:cs typeface="Arial" panose="020B0604020202020204" pitchFamily="34" charset="0"/>
              </a:rPr>
              <a:t>(G) </a:t>
            </a:r>
            <a:r>
              <a:rPr lang="en-US" sz="1100" dirty="0">
                <a:latin typeface="Arial" panose="020B0604020202020204" pitchFamily="34" charset="0"/>
                <a:cs typeface="Arial" panose="020B0604020202020204" pitchFamily="34" charset="0"/>
              </a:rPr>
              <a:t>Boxplots depicting the frequency of ILC2s in a 10  µm radius around ILC2s in lung, SI villi and SI ILF tissue regions. </a:t>
            </a:r>
            <a:r>
              <a:rPr lang="en-US" sz="1100" b="1" dirty="0">
                <a:latin typeface="Arial" panose="020B0604020202020204" pitchFamily="34" charset="0"/>
                <a:cs typeface="Arial" panose="020B0604020202020204" pitchFamily="34" charset="0"/>
              </a:rPr>
              <a:t>(H)</a:t>
            </a:r>
            <a:r>
              <a:rPr lang="en-US" sz="1100" dirty="0">
                <a:latin typeface="Arial" panose="020B0604020202020204" pitchFamily="34" charset="0"/>
                <a:cs typeface="Arial" panose="020B0604020202020204" pitchFamily="34" charset="0"/>
              </a:rPr>
              <a:t> Bar plot showing the co-enrichment scores of ILC2s and myeloid cells in lung, SI villi and SI ILF tissue regions. </a:t>
            </a:r>
            <a:r>
              <a:rPr lang="en-US" sz="1100" b="1" dirty="0">
                <a:latin typeface="Arial" panose="020B0604020202020204" pitchFamily="34" charset="0"/>
                <a:cs typeface="Arial" panose="020B0604020202020204" pitchFamily="34" charset="0"/>
              </a:rPr>
              <a:t>(I) </a:t>
            </a:r>
            <a:r>
              <a:rPr lang="en-US" sz="1100" dirty="0">
                <a:latin typeface="Arial" panose="020B0604020202020204" pitchFamily="34" charset="0"/>
                <a:cs typeface="Arial" panose="020B0604020202020204" pitchFamily="34" charset="0"/>
              </a:rPr>
              <a:t>Boxplots depicting the frequency of myeloid cells in a 10  µm radius around ILC2s in lung, SI villi and SI ILF tissue regions. In bar plots, each bar represents one analyzed field of view (FOV). In IF overlays, scale bar represents 200 µm.   </a:t>
            </a:r>
          </a:p>
        </p:txBody>
      </p:sp>
      <p:pic>
        <p:nvPicPr>
          <p:cNvPr id="3" name="Grafik 2" descr="Ein Bild, das Text, Diagramm, Screenshot enthält.&#10;&#10;Automatisch generierte Beschreibung">
            <a:extLst>
              <a:ext uri="{FF2B5EF4-FFF2-40B4-BE49-F238E27FC236}">
                <a16:creationId xmlns:a16="http://schemas.microsoft.com/office/drawing/2014/main" id="{8807D95F-7F15-ACB4-0D9C-45EDF5759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 y="843040"/>
            <a:ext cx="2908460" cy="2908460"/>
          </a:xfrm>
          <a:prstGeom prst="rect">
            <a:avLst/>
          </a:prstGeom>
        </p:spPr>
      </p:pic>
      <p:pic>
        <p:nvPicPr>
          <p:cNvPr id="6" name="Grafik 5" descr="Ein Bild, das Text, Screenshot, Diagramm, Design enthält.&#10;&#10;Automatisch generierte Beschreibung">
            <a:extLst>
              <a:ext uri="{FF2B5EF4-FFF2-40B4-BE49-F238E27FC236}">
                <a16:creationId xmlns:a16="http://schemas.microsoft.com/office/drawing/2014/main" id="{8A314977-F786-C946-A752-A64D6EC79D7E}"/>
              </a:ext>
            </a:extLst>
          </p:cNvPr>
          <p:cNvPicPr>
            <a:picLocks noChangeAspect="1"/>
          </p:cNvPicPr>
          <p:nvPr/>
        </p:nvPicPr>
        <p:blipFill>
          <a:blip r:embed="rId3">
            <a:extLst>
              <a:ext uri="{28A0092B-C50C-407E-A947-70E740481C1C}">
                <a14:useLocalDpi xmlns:a14="http://schemas.microsoft.com/office/drawing/2010/main" val="0"/>
              </a:ext>
            </a:extLst>
          </a:blip>
          <a:srcRect t="31629" r="33169" b="34302"/>
          <a:stretch/>
        </p:blipFill>
        <p:spPr>
          <a:xfrm>
            <a:off x="5136181" y="898949"/>
            <a:ext cx="1804893" cy="1431255"/>
          </a:xfrm>
          <a:prstGeom prst="rect">
            <a:avLst/>
          </a:prstGeom>
        </p:spPr>
      </p:pic>
      <p:pic>
        <p:nvPicPr>
          <p:cNvPr id="11" name="Grafik 10" descr="Ein Bild, das Text, Screenshot, Diagramm, Design enthält.&#10;&#10;Automatisch generierte Beschreibung">
            <a:extLst>
              <a:ext uri="{FF2B5EF4-FFF2-40B4-BE49-F238E27FC236}">
                <a16:creationId xmlns:a16="http://schemas.microsoft.com/office/drawing/2014/main" id="{638D2859-CFB0-B174-E704-D40975E2D4A1}"/>
              </a:ext>
            </a:extLst>
          </p:cNvPr>
          <p:cNvPicPr>
            <a:picLocks noChangeAspect="1"/>
          </p:cNvPicPr>
          <p:nvPr/>
        </p:nvPicPr>
        <p:blipFill>
          <a:blip r:embed="rId3">
            <a:extLst>
              <a:ext uri="{28A0092B-C50C-407E-A947-70E740481C1C}">
                <a14:useLocalDpi xmlns:a14="http://schemas.microsoft.com/office/drawing/2010/main" val="0"/>
              </a:ext>
            </a:extLst>
          </a:blip>
          <a:srcRect l="-1" t="66947" r="-143"/>
          <a:stretch/>
        </p:blipFill>
        <p:spPr>
          <a:xfrm>
            <a:off x="3528477" y="2330204"/>
            <a:ext cx="3272514" cy="1680193"/>
          </a:xfrm>
          <a:prstGeom prst="rect">
            <a:avLst/>
          </a:prstGeom>
        </p:spPr>
      </p:pic>
      <p:pic>
        <p:nvPicPr>
          <p:cNvPr id="13" name="Grafik 12" descr="Ein Bild, das Text, Screenshot, Diagramm, Design enthält.&#10;&#10;Automatisch generierte Beschreibung">
            <a:extLst>
              <a:ext uri="{FF2B5EF4-FFF2-40B4-BE49-F238E27FC236}">
                <a16:creationId xmlns:a16="http://schemas.microsoft.com/office/drawing/2014/main" id="{E09609DB-839B-EBCE-2B46-BF459E033143}"/>
              </a:ext>
            </a:extLst>
          </p:cNvPr>
          <p:cNvPicPr>
            <a:picLocks noChangeAspect="1"/>
          </p:cNvPicPr>
          <p:nvPr/>
        </p:nvPicPr>
        <p:blipFill>
          <a:blip r:embed="rId4">
            <a:extLst>
              <a:ext uri="{28A0092B-C50C-407E-A947-70E740481C1C}">
                <a14:useLocalDpi xmlns:a14="http://schemas.microsoft.com/office/drawing/2010/main" val="0"/>
              </a:ext>
            </a:extLst>
          </a:blip>
          <a:srcRect r="66945"/>
          <a:stretch/>
        </p:blipFill>
        <p:spPr>
          <a:xfrm>
            <a:off x="37885" y="4010397"/>
            <a:ext cx="1548358" cy="5985246"/>
          </a:xfrm>
          <a:prstGeom prst="rect">
            <a:avLst/>
          </a:prstGeom>
        </p:spPr>
      </p:pic>
      <p:pic>
        <p:nvPicPr>
          <p:cNvPr id="15" name="Grafik 14" descr="Ein Bild, das Text, Screenshot, Diagramm enthält.&#10;&#10;Automatisch generierte Beschreibung">
            <a:extLst>
              <a:ext uri="{FF2B5EF4-FFF2-40B4-BE49-F238E27FC236}">
                <a16:creationId xmlns:a16="http://schemas.microsoft.com/office/drawing/2014/main" id="{EAD620E5-EBEB-314E-A4E5-CDD72670B168}"/>
              </a:ext>
            </a:extLst>
          </p:cNvPr>
          <p:cNvPicPr>
            <a:picLocks noChangeAspect="1"/>
          </p:cNvPicPr>
          <p:nvPr/>
        </p:nvPicPr>
        <p:blipFill>
          <a:blip r:embed="rId5">
            <a:extLst>
              <a:ext uri="{28A0092B-C50C-407E-A947-70E740481C1C}">
                <a14:useLocalDpi xmlns:a14="http://schemas.microsoft.com/office/drawing/2010/main" val="0"/>
              </a:ext>
            </a:extLst>
          </a:blip>
          <a:srcRect r="68046"/>
          <a:stretch/>
        </p:blipFill>
        <p:spPr>
          <a:xfrm>
            <a:off x="3458919" y="4010397"/>
            <a:ext cx="1496773" cy="5985246"/>
          </a:xfrm>
          <a:prstGeom prst="rect">
            <a:avLst/>
          </a:prstGeom>
        </p:spPr>
      </p:pic>
      <p:pic>
        <p:nvPicPr>
          <p:cNvPr id="16" name="Grafik 15" descr="Ein Bild, das Text, Screenshot, Diagramm, Design enthält.&#10;&#10;Automatisch generierte Beschreibung">
            <a:extLst>
              <a:ext uri="{FF2B5EF4-FFF2-40B4-BE49-F238E27FC236}">
                <a16:creationId xmlns:a16="http://schemas.microsoft.com/office/drawing/2014/main" id="{04ACC5D6-FA1F-72C3-F33E-8C11B7FB47D5}"/>
              </a:ext>
            </a:extLst>
          </p:cNvPr>
          <p:cNvPicPr>
            <a:picLocks noChangeAspect="1"/>
          </p:cNvPicPr>
          <p:nvPr/>
        </p:nvPicPr>
        <p:blipFill>
          <a:blip r:embed="rId4">
            <a:extLst>
              <a:ext uri="{28A0092B-C50C-407E-A947-70E740481C1C}">
                <a14:useLocalDpi xmlns:a14="http://schemas.microsoft.com/office/drawing/2010/main" val="0"/>
              </a:ext>
            </a:extLst>
          </a:blip>
          <a:srcRect l="70724"/>
          <a:stretch/>
        </p:blipFill>
        <p:spPr>
          <a:xfrm>
            <a:off x="1586243" y="4010397"/>
            <a:ext cx="1371323" cy="5985246"/>
          </a:xfrm>
          <a:prstGeom prst="rect">
            <a:avLst/>
          </a:prstGeom>
        </p:spPr>
      </p:pic>
      <p:pic>
        <p:nvPicPr>
          <p:cNvPr id="17" name="Grafik 16" descr="Ein Bild, das Text, Screenshot, Diagramm enthält.&#10;&#10;Automatisch generierte Beschreibung">
            <a:extLst>
              <a:ext uri="{FF2B5EF4-FFF2-40B4-BE49-F238E27FC236}">
                <a16:creationId xmlns:a16="http://schemas.microsoft.com/office/drawing/2014/main" id="{99D21440-8925-BB04-2F73-01EA86BAE9FD}"/>
              </a:ext>
            </a:extLst>
          </p:cNvPr>
          <p:cNvPicPr>
            <a:picLocks noChangeAspect="1"/>
          </p:cNvPicPr>
          <p:nvPr/>
        </p:nvPicPr>
        <p:blipFill>
          <a:blip r:embed="rId5">
            <a:extLst>
              <a:ext uri="{28A0092B-C50C-407E-A947-70E740481C1C}">
                <a14:useLocalDpi xmlns:a14="http://schemas.microsoft.com/office/drawing/2010/main" val="0"/>
              </a:ext>
            </a:extLst>
          </a:blip>
          <a:srcRect l="69352"/>
          <a:stretch/>
        </p:blipFill>
        <p:spPr>
          <a:xfrm>
            <a:off x="4944631" y="4010397"/>
            <a:ext cx="1435592" cy="5985246"/>
          </a:xfrm>
          <a:prstGeom prst="rect">
            <a:avLst/>
          </a:prstGeom>
        </p:spPr>
      </p:pic>
      <p:pic>
        <p:nvPicPr>
          <p:cNvPr id="18" name="Grafik 17" descr="Ein Bild, das Text, Screenshot, Diagramm, Design enthält.&#10;&#10;Automatisch generierte Beschreibung">
            <a:extLst>
              <a:ext uri="{FF2B5EF4-FFF2-40B4-BE49-F238E27FC236}">
                <a16:creationId xmlns:a16="http://schemas.microsoft.com/office/drawing/2014/main" id="{80616D2A-B7DE-5A36-1C4E-CF75BA520921}"/>
              </a:ext>
            </a:extLst>
          </p:cNvPr>
          <p:cNvPicPr>
            <a:picLocks noChangeAspect="1"/>
          </p:cNvPicPr>
          <p:nvPr/>
        </p:nvPicPr>
        <p:blipFill>
          <a:blip r:embed="rId3">
            <a:extLst>
              <a:ext uri="{28A0092B-C50C-407E-A947-70E740481C1C}">
                <a14:useLocalDpi xmlns:a14="http://schemas.microsoft.com/office/drawing/2010/main" val="0"/>
              </a:ext>
            </a:extLst>
          </a:blip>
          <a:srcRect r="33169" b="67802"/>
          <a:stretch/>
        </p:blipFill>
        <p:spPr>
          <a:xfrm>
            <a:off x="3150799" y="938255"/>
            <a:ext cx="1804893" cy="1352642"/>
          </a:xfrm>
          <a:prstGeom prst="rect">
            <a:avLst/>
          </a:prstGeom>
        </p:spPr>
      </p:pic>
    </p:spTree>
    <p:extLst>
      <p:ext uri="{BB962C8B-B14F-4D97-AF65-F5344CB8AC3E}">
        <p14:creationId xmlns:p14="http://schemas.microsoft.com/office/powerpoint/2010/main" val="966062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0CB31-76C3-5A59-B257-CA536953660F}"/>
            </a:ext>
          </a:extLst>
        </p:cNvPr>
        <p:cNvGrpSpPr/>
        <p:nvPr/>
      </p:nvGrpSpPr>
      <p:grpSpPr>
        <a:xfrm>
          <a:off x="0" y="0"/>
          <a:ext cx="0" cy="0"/>
          <a:chOff x="0" y="0"/>
          <a:chExt cx="0" cy="0"/>
        </a:xfrm>
      </p:grpSpPr>
      <p:pic>
        <p:nvPicPr>
          <p:cNvPr id="5" name="Grafik 4" descr="Ein Bild, das Text, Screenshot, Diagramm, Grafiken enthält.&#10;&#10;Automatisch generierte Beschreibung">
            <a:extLst>
              <a:ext uri="{FF2B5EF4-FFF2-40B4-BE49-F238E27FC236}">
                <a16:creationId xmlns:a16="http://schemas.microsoft.com/office/drawing/2014/main" id="{9B6E9361-86AB-D745-71C5-49FC7E821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02" y="10486200"/>
            <a:ext cx="7570273" cy="2906686"/>
          </a:xfrm>
          <a:prstGeom prst="rect">
            <a:avLst/>
          </a:prstGeom>
        </p:spPr>
      </p:pic>
      <p:sp>
        <p:nvSpPr>
          <p:cNvPr id="9" name="Titel 1">
            <a:extLst>
              <a:ext uri="{FF2B5EF4-FFF2-40B4-BE49-F238E27FC236}">
                <a16:creationId xmlns:a16="http://schemas.microsoft.com/office/drawing/2014/main" id="{88162654-BD58-A043-4B66-E2B64223540F}"/>
              </a:ext>
            </a:extLst>
          </p:cNvPr>
          <p:cNvSpPr>
            <a:spLocks noGrp="1"/>
          </p:cNvSpPr>
          <p:nvPr>
            <p:ph type="title"/>
          </p:nvPr>
        </p:nvSpPr>
        <p:spPr>
          <a:xfrm>
            <a:off x="0" y="25038"/>
            <a:ext cx="6858000" cy="681547"/>
          </a:xfrm>
        </p:spPr>
        <p:txBody>
          <a:bodyPr>
            <a:normAutofit fontScale="90000"/>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Figure 7: Lung NK cells/ILC1s and intestinal NK cells/ILC1s /ILC3s accumulate in </a:t>
            </a:r>
            <a:r>
              <a:rPr lang="en-US" sz="2000">
                <a:effectLst>
                  <a:outerShdw blurRad="38100" dist="38100" dir="2700000" algn="tl">
                    <a:srgbClr val="000000">
                      <a:alpha val="43137"/>
                    </a:srgbClr>
                  </a:outerShdw>
                </a:effectLst>
                <a:latin typeface="Arial" panose="020B0604020202020204" pitchFamily="34" charset="0"/>
                <a:cs typeface="Arial" panose="020B0604020202020204" pitchFamily="34" charset="0"/>
              </a:rPr>
              <a:t>peri-vascular tissue areas.  </a:t>
            </a:r>
            <a:endPar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0" name="Textfeld 9">
            <a:extLst>
              <a:ext uri="{FF2B5EF4-FFF2-40B4-BE49-F238E27FC236}">
                <a16:creationId xmlns:a16="http://schemas.microsoft.com/office/drawing/2014/main" id="{7C5FF1AA-95A8-1E33-72AC-511450E2057D}"/>
              </a:ext>
            </a:extLst>
          </p:cNvPr>
          <p:cNvSpPr txBox="1"/>
          <p:nvPr/>
        </p:nvSpPr>
        <p:spPr>
          <a:xfrm>
            <a:off x="4093932" y="799526"/>
            <a:ext cx="2723699" cy="2631490"/>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Figure 7: (A) </a:t>
            </a:r>
            <a:r>
              <a:rPr lang="en-US" sz="1100" dirty="0">
                <a:latin typeface="Arial" panose="020B0604020202020204" pitchFamily="34" charset="0"/>
                <a:cs typeface="Arial" panose="020B0604020202020204" pitchFamily="34" charset="0"/>
              </a:rPr>
              <a:t>Bar plot depicts co-enrichment analysis of NK cells/ILC1s with NK cells/ILC1s in the lung, as well as NK cells/ILC1s/ILC3s with NK cells/ILC1s/ILC3s of the SI villi and SI ILF. Each bar represents one analyzed FOV. </a:t>
            </a:r>
            <a:r>
              <a:rPr lang="en-US" sz="1100" b="1" dirty="0">
                <a:latin typeface="Arial" panose="020B0604020202020204" pitchFamily="34" charset="0"/>
                <a:cs typeface="Arial" panose="020B0604020202020204" pitchFamily="34" charset="0"/>
              </a:rPr>
              <a:t>(X)</a:t>
            </a:r>
            <a:r>
              <a:rPr lang="en-US" sz="1100" dirty="0">
                <a:latin typeface="Arial" panose="020B0604020202020204" pitchFamily="34" charset="0"/>
                <a:cs typeface="Arial" panose="020B0604020202020204" pitchFamily="34" charset="0"/>
              </a:rPr>
              <a:t> Bar plots showing the co-enrichment analysis results of NK cells/ILC1s/ILC3s with cells of the epithelia II cluster in SI villi regions at different condition time points. </a:t>
            </a:r>
            <a:r>
              <a:rPr lang="en-US" sz="1100" b="1" dirty="0">
                <a:latin typeface="Arial" panose="020B0604020202020204" pitchFamily="34" charset="0"/>
                <a:cs typeface="Arial" panose="020B0604020202020204" pitchFamily="34" charset="0"/>
              </a:rPr>
              <a:t>(X) </a:t>
            </a:r>
            <a:r>
              <a:rPr lang="en-US" sz="1100" dirty="0">
                <a:latin typeface="Arial" panose="020B0604020202020204" pitchFamily="34" charset="0"/>
                <a:cs typeface="Arial" panose="020B0604020202020204" pitchFamily="34" charset="0"/>
              </a:rPr>
              <a:t>Immunofluorescence staining of </a:t>
            </a:r>
            <a:r>
              <a:rPr lang="en-US" sz="1100" dirty="0" err="1">
                <a:latin typeface="Arial" panose="020B0604020202020204" pitchFamily="34" charset="0"/>
                <a:cs typeface="Arial" panose="020B0604020202020204" pitchFamily="34" charset="0"/>
              </a:rPr>
              <a:t>EpCAM</a:t>
            </a:r>
            <a:r>
              <a:rPr lang="en-US" sz="1100" dirty="0">
                <a:latin typeface="Arial" panose="020B0604020202020204" pitchFamily="34" charset="0"/>
                <a:cs typeface="Arial" panose="020B0604020202020204" pitchFamily="34" charset="0"/>
              </a:rPr>
              <a:t> (White) depicted with cells of the cluster NK cells/ILC1s/ILC3s (Magenta) and epithelia II cluster (Green) as dots. </a:t>
            </a:r>
          </a:p>
        </p:txBody>
      </p:sp>
      <p:pic>
        <p:nvPicPr>
          <p:cNvPr id="8" name="Grafik 7" descr="Ein Bild, das Text, Diagramm, Screenshot, Schrift enthält.&#10;&#10;Automatisch generierte Beschreibung">
            <a:extLst>
              <a:ext uri="{FF2B5EF4-FFF2-40B4-BE49-F238E27FC236}">
                <a16:creationId xmlns:a16="http://schemas.microsoft.com/office/drawing/2014/main" id="{39D38726-7992-1866-2116-3C061DDDD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772" y="922754"/>
            <a:ext cx="3871161" cy="4301292"/>
          </a:xfrm>
          <a:prstGeom prst="rect">
            <a:avLst/>
          </a:prstGeom>
        </p:spPr>
      </p:pic>
      <p:pic>
        <p:nvPicPr>
          <p:cNvPr id="3" name="Grafik 2" descr="Ein Bild, das Text, Screenshot, Diagramm, Grafiksoftware enthält.&#10;&#10;Automatisch generierte Beschreibung">
            <a:extLst>
              <a:ext uri="{FF2B5EF4-FFF2-40B4-BE49-F238E27FC236}">
                <a16:creationId xmlns:a16="http://schemas.microsoft.com/office/drawing/2014/main" id="{931E4A37-BCCB-84C3-7C7E-DE10814E7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771" y="5224046"/>
            <a:ext cx="3871161" cy="3441033"/>
          </a:xfrm>
          <a:prstGeom prst="rect">
            <a:avLst/>
          </a:prstGeom>
        </p:spPr>
      </p:pic>
    </p:spTree>
    <p:extLst>
      <p:ext uri="{BB962C8B-B14F-4D97-AF65-F5344CB8AC3E}">
        <p14:creationId xmlns:p14="http://schemas.microsoft.com/office/powerpoint/2010/main" val="1078515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Text, Screenshot, Diagramm enthält.&#10;&#10;KI-generierte Inhalte können fehlerhaft sein.">
            <a:extLst>
              <a:ext uri="{FF2B5EF4-FFF2-40B4-BE49-F238E27FC236}">
                <a16:creationId xmlns:a16="http://schemas.microsoft.com/office/drawing/2014/main" id="{6A75A020-7542-F6A6-CEE5-23E008D602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614"/>
            <a:ext cx="6858000" cy="9518771"/>
          </a:xfrm>
          <a:prstGeom prst="rect">
            <a:avLst/>
          </a:prstGeom>
        </p:spPr>
      </p:pic>
      <p:sp>
        <p:nvSpPr>
          <p:cNvPr id="2" name="Titel 1">
            <a:extLst>
              <a:ext uri="{FF2B5EF4-FFF2-40B4-BE49-F238E27FC236}">
                <a16:creationId xmlns:a16="http://schemas.microsoft.com/office/drawing/2014/main" id="{4D38B1DC-4E92-4B68-6A19-457CE5F77D7A}"/>
              </a:ext>
            </a:extLst>
          </p:cNvPr>
          <p:cNvSpPr>
            <a:spLocks noGrp="1"/>
          </p:cNvSpPr>
          <p:nvPr>
            <p:ph type="title"/>
          </p:nvPr>
        </p:nvSpPr>
        <p:spPr>
          <a:xfrm>
            <a:off x="0" y="25038"/>
            <a:ext cx="6858000" cy="681547"/>
          </a:xfrm>
        </p:spPr>
        <p:txBody>
          <a:bodyPr>
            <a:normAutofit/>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Figure 1: Combining cyclic IF with a systemic inflammation model in murine lung and SI tissues to study ILC niches.  </a:t>
            </a:r>
          </a:p>
        </p:txBody>
      </p:sp>
      <p:pic>
        <p:nvPicPr>
          <p:cNvPr id="5" name="Grafik 4" descr="Ein Bild, das Text, Screenshot, Diagramm, Grafiken enthält.&#10;&#10;Automatisch generierte Beschreibung">
            <a:extLst>
              <a:ext uri="{FF2B5EF4-FFF2-40B4-BE49-F238E27FC236}">
                <a16:creationId xmlns:a16="http://schemas.microsoft.com/office/drawing/2014/main" id="{5C234AB6-61B6-68CE-AD7C-D05DAA845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02" y="10486200"/>
            <a:ext cx="7570273" cy="2906686"/>
          </a:xfrm>
          <a:prstGeom prst="rect">
            <a:avLst/>
          </a:prstGeom>
        </p:spPr>
      </p:pic>
      <p:sp>
        <p:nvSpPr>
          <p:cNvPr id="8" name="Textfeld 7">
            <a:extLst>
              <a:ext uri="{FF2B5EF4-FFF2-40B4-BE49-F238E27FC236}">
                <a16:creationId xmlns:a16="http://schemas.microsoft.com/office/drawing/2014/main" id="{1376F2F6-5215-A491-82EB-A21D3749A8D2}"/>
              </a:ext>
            </a:extLst>
          </p:cNvPr>
          <p:cNvSpPr txBox="1"/>
          <p:nvPr/>
        </p:nvSpPr>
        <p:spPr>
          <a:xfrm>
            <a:off x="7242018" y="1546155"/>
            <a:ext cx="1982945" cy="5001369"/>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Figure 1: (A) </a:t>
            </a:r>
            <a:r>
              <a:rPr lang="en-US" sz="1100" dirty="0">
                <a:latin typeface="Arial" panose="020B0604020202020204" pitchFamily="34" charset="0"/>
                <a:cs typeface="Arial" panose="020B0604020202020204" pitchFamily="34" charset="0"/>
              </a:rPr>
              <a:t>Schematic of the experimental set-up of the IL-33 systemic inflammation model and the MELC experiment. In short, 12-14-week-old GATA3eGFP reporter mice were </a:t>
            </a:r>
            <a:r>
              <a:rPr lang="en-US" sz="1100" dirty="0" err="1">
                <a:latin typeface="Arial" panose="020B0604020202020204" pitchFamily="34" charset="0"/>
                <a:cs typeface="Arial" panose="020B0604020202020204" pitchFamily="34" charset="0"/>
              </a:rPr>
              <a:t>i.p.</a:t>
            </a:r>
            <a:r>
              <a:rPr lang="en-US" sz="1100" dirty="0">
                <a:latin typeface="Arial" panose="020B0604020202020204" pitchFamily="34" charset="0"/>
                <a:cs typeface="Arial" panose="020B0604020202020204" pitchFamily="34" charset="0"/>
              </a:rPr>
              <a:t> injected with 300 ng IL-33 on up to 3 consecutive days. 24 h after the last dose, organs were harvested and processed for cyclic IF (MELC). In each MELC experiment, three regions of interest (fields of view = FOV) were acquired, each measuring 665 x 665 µm. </a:t>
            </a:r>
            <a:r>
              <a:rPr lang="en-US" sz="1100" b="1" dirty="0">
                <a:latin typeface="Arial" panose="020B0604020202020204" pitchFamily="34" charset="0"/>
                <a:cs typeface="Arial" panose="020B0604020202020204" pitchFamily="34" charset="0"/>
              </a:rPr>
              <a:t>(B) </a:t>
            </a:r>
            <a:r>
              <a:rPr lang="en-US" sz="1100" dirty="0">
                <a:latin typeface="Arial" panose="020B0604020202020204" pitchFamily="34" charset="0"/>
                <a:cs typeface="Arial" panose="020B0604020202020204" pitchFamily="34" charset="0"/>
              </a:rPr>
              <a:t>Overview of an established 40-marker panel in an exemplary tissue region of murine lung. Each image shows the same tissue region stained for diverse immune markers (magenta) and structural markers (</a:t>
            </a:r>
            <a:r>
              <a:rPr lang="en-US" sz="1100" dirty="0" err="1">
                <a:latin typeface="Arial" panose="020B0604020202020204" pitchFamily="34" charset="0"/>
                <a:cs typeface="Arial" panose="020B0604020202020204" pitchFamily="34" charset="0"/>
              </a:rPr>
              <a:t>darkcyan</a:t>
            </a:r>
            <a:r>
              <a:rPr lang="en-US" sz="1100" dirty="0">
                <a:latin typeface="Arial" panose="020B0604020202020204" pitchFamily="34" charset="0"/>
                <a:cs typeface="Arial" panose="020B0604020202020204" pitchFamily="34" charset="0"/>
              </a:rPr>
              <a:t>), as well as nuclei stains (yellow). Scale bar represents 200 µm.</a:t>
            </a:r>
          </a:p>
        </p:txBody>
      </p:sp>
    </p:spTree>
    <p:extLst>
      <p:ext uri="{BB962C8B-B14F-4D97-AF65-F5344CB8AC3E}">
        <p14:creationId xmlns:p14="http://schemas.microsoft.com/office/powerpoint/2010/main" val="3352356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D55924-63B7-E182-9298-BDB729E00501}"/>
            </a:ext>
          </a:extLst>
        </p:cNvPr>
        <p:cNvGrpSpPr/>
        <p:nvPr/>
      </p:nvGrpSpPr>
      <p:grpSpPr>
        <a:xfrm>
          <a:off x="0" y="0"/>
          <a:ext cx="0" cy="0"/>
          <a:chOff x="0" y="0"/>
          <a:chExt cx="0" cy="0"/>
        </a:xfrm>
      </p:grpSpPr>
      <p:sp>
        <p:nvSpPr>
          <p:cNvPr id="9" name="Titel 1">
            <a:extLst>
              <a:ext uri="{FF2B5EF4-FFF2-40B4-BE49-F238E27FC236}">
                <a16:creationId xmlns:a16="http://schemas.microsoft.com/office/drawing/2014/main" id="{211448B3-131A-02BD-2DAD-F4DFA6E8A92F}"/>
              </a:ext>
            </a:extLst>
          </p:cNvPr>
          <p:cNvSpPr>
            <a:spLocks noGrp="1"/>
          </p:cNvSpPr>
          <p:nvPr>
            <p:ph type="title"/>
          </p:nvPr>
        </p:nvSpPr>
        <p:spPr>
          <a:xfrm>
            <a:off x="0" y="25038"/>
            <a:ext cx="6858000" cy="681547"/>
          </a:xfrm>
        </p:spPr>
        <p:txBody>
          <a:bodyPr>
            <a:normAutofit/>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Figure 2: Immune and non-immune cells are annotated from cyclic IF using the Seurat workflow. </a:t>
            </a:r>
          </a:p>
        </p:txBody>
      </p:sp>
      <p:sp>
        <p:nvSpPr>
          <p:cNvPr id="2" name="Textfeld 1">
            <a:extLst>
              <a:ext uri="{FF2B5EF4-FFF2-40B4-BE49-F238E27FC236}">
                <a16:creationId xmlns:a16="http://schemas.microsoft.com/office/drawing/2014/main" id="{1C7FEDF2-892B-DED1-554D-2D8BC251D261}"/>
              </a:ext>
            </a:extLst>
          </p:cNvPr>
          <p:cNvSpPr txBox="1"/>
          <p:nvPr/>
        </p:nvSpPr>
        <p:spPr>
          <a:xfrm>
            <a:off x="1" y="8538060"/>
            <a:ext cx="6858000" cy="938719"/>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Figure 2: (A) </a:t>
            </a:r>
            <a:r>
              <a:rPr lang="en-US" sz="1100" dirty="0">
                <a:latin typeface="Arial" panose="020B0604020202020204" pitchFamily="34" charset="0"/>
                <a:cs typeface="Arial" panose="020B0604020202020204" pitchFamily="34" charset="0"/>
              </a:rPr>
              <a:t>UMAP representation of the first level of annotation (AL1) in murine lung tissue showing the three clusters annotated as Immune cells, stromal cells, and epithelia based on the feature profiles shown in the dot plot beside. </a:t>
            </a:r>
            <a:r>
              <a:rPr lang="en-US" sz="1100" b="1" dirty="0">
                <a:latin typeface="Arial" panose="020B0604020202020204" pitchFamily="34" charset="0"/>
                <a:cs typeface="Arial" panose="020B0604020202020204" pitchFamily="34" charset="0"/>
              </a:rPr>
              <a:t>(B) </a:t>
            </a:r>
            <a:r>
              <a:rPr lang="en-US" sz="1100" dirty="0">
                <a:latin typeface="Arial" panose="020B0604020202020204" pitchFamily="34" charset="0"/>
                <a:cs typeface="Arial" panose="020B0604020202020204" pitchFamily="34" charset="0"/>
              </a:rPr>
              <a:t>Annotated clusters of AL1 mapped in X and Y. Annotations are colored by cell type with immune cells (Cyan), vessels (Magenta), and epithelia (Yellow). </a:t>
            </a:r>
            <a:r>
              <a:rPr lang="en-US" sz="1100" b="1" dirty="0">
                <a:latin typeface="Arial" panose="020B0604020202020204" pitchFamily="34" charset="0"/>
                <a:cs typeface="Arial" panose="020B0604020202020204" pitchFamily="34" charset="0"/>
              </a:rPr>
              <a:t>(C)</a:t>
            </a:r>
            <a:r>
              <a:rPr lang="en-US" sz="1100" dirty="0">
                <a:latin typeface="Arial" panose="020B0604020202020204" pitchFamily="34" charset="0"/>
                <a:cs typeface="Arial" panose="020B0604020202020204" pitchFamily="34" charset="0"/>
              </a:rPr>
              <a:t> IF overlay of CD45 (Cyan), CD31 (Magenta), and </a:t>
            </a:r>
            <a:r>
              <a:rPr lang="en-US" sz="1100" dirty="0" err="1">
                <a:latin typeface="Arial" panose="020B0604020202020204" pitchFamily="34" charset="0"/>
                <a:cs typeface="Arial" panose="020B0604020202020204" pitchFamily="34" charset="0"/>
              </a:rPr>
              <a:t>EpCAM</a:t>
            </a:r>
            <a:r>
              <a:rPr lang="en-US" sz="1100" dirty="0">
                <a:latin typeface="Arial" panose="020B0604020202020204" pitchFamily="34" charset="0"/>
                <a:cs typeface="Arial" panose="020B0604020202020204" pitchFamily="34" charset="0"/>
              </a:rPr>
              <a:t> (Yellow) of the same FOV shown in B. Scale bar: 200 µm. </a:t>
            </a:r>
          </a:p>
        </p:txBody>
      </p:sp>
      <p:pic>
        <p:nvPicPr>
          <p:cNvPr id="6" name="Grafik 5" descr="Ein Bild, das Text, Screenshot, Grafikdesign, Grafiken enthält.&#10;&#10;KI-generierte Inhalte können fehlerhaft sein.">
            <a:extLst>
              <a:ext uri="{FF2B5EF4-FFF2-40B4-BE49-F238E27FC236}">
                <a16:creationId xmlns:a16="http://schemas.microsoft.com/office/drawing/2014/main" id="{7A2DC4EC-DD0C-4FC0-75FC-C52BAD1FDF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84004"/>
            <a:ext cx="6858000" cy="6934200"/>
          </a:xfrm>
          <a:prstGeom prst="rect">
            <a:avLst/>
          </a:prstGeom>
        </p:spPr>
      </p:pic>
    </p:spTree>
    <p:extLst>
      <p:ext uri="{BB962C8B-B14F-4D97-AF65-F5344CB8AC3E}">
        <p14:creationId xmlns:p14="http://schemas.microsoft.com/office/powerpoint/2010/main" val="1114662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08581-466F-5055-DB04-3020F4F50CF6}"/>
            </a:ext>
          </a:extLst>
        </p:cNvPr>
        <p:cNvGrpSpPr/>
        <p:nvPr/>
      </p:nvGrpSpPr>
      <p:grpSpPr>
        <a:xfrm>
          <a:off x="0" y="0"/>
          <a:ext cx="0" cy="0"/>
          <a:chOff x="0" y="0"/>
          <a:chExt cx="0" cy="0"/>
        </a:xfrm>
      </p:grpSpPr>
      <p:pic>
        <p:nvPicPr>
          <p:cNvPr id="5" name="Grafik 4" descr="Ein Bild, das Text, Screenshot, Diagramm, Grafiken enthält.&#10;&#10;Automatisch generierte Beschreibung">
            <a:extLst>
              <a:ext uri="{FF2B5EF4-FFF2-40B4-BE49-F238E27FC236}">
                <a16:creationId xmlns:a16="http://schemas.microsoft.com/office/drawing/2014/main" id="{370451F0-85BE-1294-2F3A-77A064AAF0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902" y="10486200"/>
            <a:ext cx="7570273" cy="2906686"/>
          </a:xfrm>
          <a:prstGeom prst="rect">
            <a:avLst/>
          </a:prstGeom>
        </p:spPr>
      </p:pic>
      <p:sp>
        <p:nvSpPr>
          <p:cNvPr id="9" name="Titel 1">
            <a:extLst>
              <a:ext uri="{FF2B5EF4-FFF2-40B4-BE49-F238E27FC236}">
                <a16:creationId xmlns:a16="http://schemas.microsoft.com/office/drawing/2014/main" id="{832BCA93-5359-B112-155D-38724A57C93E}"/>
              </a:ext>
            </a:extLst>
          </p:cNvPr>
          <p:cNvSpPr>
            <a:spLocks noGrp="1"/>
          </p:cNvSpPr>
          <p:nvPr>
            <p:ph type="title"/>
          </p:nvPr>
        </p:nvSpPr>
        <p:spPr>
          <a:xfrm>
            <a:off x="0" y="25038"/>
            <a:ext cx="6858000" cy="681547"/>
          </a:xfrm>
        </p:spPr>
        <p:txBody>
          <a:bodyPr>
            <a:normAutofit/>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Figure 3: Three ILC subtypes are resolved and ILC2s represent the predominant subtype in murine lung tissue. </a:t>
            </a:r>
          </a:p>
        </p:txBody>
      </p:sp>
      <p:sp>
        <p:nvSpPr>
          <p:cNvPr id="10" name="Textfeld 9">
            <a:extLst>
              <a:ext uri="{FF2B5EF4-FFF2-40B4-BE49-F238E27FC236}">
                <a16:creationId xmlns:a16="http://schemas.microsoft.com/office/drawing/2014/main" id="{EA6D3C23-C279-DDFA-B323-97F8802649B9}"/>
              </a:ext>
            </a:extLst>
          </p:cNvPr>
          <p:cNvSpPr txBox="1"/>
          <p:nvPr/>
        </p:nvSpPr>
        <p:spPr>
          <a:xfrm>
            <a:off x="4912066" y="2539508"/>
            <a:ext cx="1945934" cy="6186309"/>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Figure 3: (A) </a:t>
            </a:r>
            <a:r>
              <a:rPr lang="en-US" sz="1100" dirty="0">
                <a:latin typeface="Arial" panose="020B0604020202020204" pitchFamily="34" charset="0"/>
                <a:cs typeface="Arial" panose="020B0604020202020204" pitchFamily="34" charset="0"/>
              </a:rPr>
              <a:t>Dot plot showing the marker profiles of the annotated immune cell types in murine lung including ILCs. </a:t>
            </a:r>
            <a:r>
              <a:rPr lang="en-US" sz="1100" b="1" dirty="0">
                <a:latin typeface="Arial" panose="020B0604020202020204" pitchFamily="34" charset="0"/>
                <a:cs typeface="Arial" panose="020B0604020202020204" pitchFamily="34" charset="0"/>
              </a:rPr>
              <a:t>(B) </a:t>
            </a:r>
            <a:r>
              <a:rPr lang="en-US" sz="1100" dirty="0">
                <a:latin typeface="Arial" panose="020B0604020202020204" pitchFamily="34" charset="0"/>
                <a:cs typeface="Arial" panose="020B0604020202020204" pitchFamily="34" charset="0"/>
              </a:rPr>
              <a:t>Ridge plots of ILC-related markers showing the levels for the identified ILC subsets in murine lung NK cells/ILCs, ILC2s, and ILC3s. </a:t>
            </a:r>
            <a:r>
              <a:rPr lang="en-US" sz="1100" b="1" dirty="0">
                <a:latin typeface="Arial" panose="020B0604020202020204" pitchFamily="34" charset="0"/>
                <a:cs typeface="Arial" panose="020B0604020202020204" pitchFamily="34" charset="0"/>
              </a:rPr>
              <a:t>(C) </a:t>
            </a:r>
            <a:r>
              <a:rPr lang="en-US" sz="1100" dirty="0">
                <a:latin typeface="Arial" panose="020B0604020202020204" pitchFamily="34" charset="0"/>
                <a:cs typeface="Arial" panose="020B0604020202020204" pitchFamily="34" charset="0"/>
              </a:rPr>
              <a:t>Visual validation NK cells/ILC1s. Cells are depicted on IF overlay of TBET (Cyan), EOMES (Magenta), CD3 (Yellow). </a:t>
            </a:r>
            <a:r>
              <a:rPr lang="en-US" sz="1100" b="1" dirty="0">
                <a:latin typeface="Arial" panose="020B0604020202020204" pitchFamily="34" charset="0"/>
                <a:cs typeface="Arial" panose="020B0604020202020204" pitchFamily="34" charset="0"/>
              </a:rPr>
              <a:t>(D)</a:t>
            </a:r>
            <a:r>
              <a:rPr lang="en-US" sz="1100" dirty="0">
                <a:latin typeface="Arial" panose="020B0604020202020204" pitchFamily="34" charset="0"/>
                <a:cs typeface="Arial" panose="020B0604020202020204" pitchFamily="34" charset="0"/>
              </a:rPr>
              <a:t> Visual validation of ILC2s. Cells are overlayed with GATA3eGFP (Cyan), CD45 (Magenta), and CD3 (Yellow). </a:t>
            </a:r>
            <a:r>
              <a:rPr lang="en-US" sz="1100" b="1" dirty="0">
                <a:latin typeface="Arial" panose="020B0604020202020204" pitchFamily="34" charset="0"/>
                <a:cs typeface="Arial" panose="020B0604020202020204" pitchFamily="34" charset="0"/>
              </a:rPr>
              <a:t>(E)</a:t>
            </a:r>
            <a:r>
              <a:rPr lang="en-US" sz="1100" dirty="0">
                <a:latin typeface="Arial" panose="020B0604020202020204" pitchFamily="34" charset="0"/>
                <a:cs typeface="Arial" panose="020B0604020202020204" pitchFamily="34" charset="0"/>
              </a:rPr>
              <a:t> Visual validation of identified ILC3s. Cells annotated as ILC3s are depicted on IF overlay showing </a:t>
            </a:r>
            <a:r>
              <a:rPr lang="en-US" sz="1100" dirty="0" err="1">
                <a:latin typeface="Arial" panose="020B0604020202020204" pitchFamily="34" charset="0"/>
                <a:cs typeface="Arial" panose="020B0604020202020204" pitchFamily="34" charset="0"/>
              </a:rPr>
              <a:t>RORgt</a:t>
            </a:r>
            <a:r>
              <a:rPr lang="en-US" sz="1100" dirty="0">
                <a:latin typeface="Arial" panose="020B0604020202020204" pitchFamily="34" charset="0"/>
                <a:cs typeface="Arial" panose="020B0604020202020204" pitchFamily="34" charset="0"/>
              </a:rPr>
              <a:t> (Cyan), CD90.2 (Magenta) and CD3 (Yellow). (D-E) Identified cells are depicted as white circles, each circle representing one cell. White boxed mark regions of interest that are zoomed in respectively on the right side. Scale bars represent 200 µm in overviews, and 20 µm in ROIs.</a:t>
            </a:r>
          </a:p>
        </p:txBody>
      </p:sp>
      <p:pic>
        <p:nvPicPr>
          <p:cNvPr id="3" name="Grafik 2" descr="Ein Bild, das Text, Screenshot, Diagramm, Design enthält.&#10;&#10;KI-generierte Inhalte können fehlerhaft sein.">
            <a:extLst>
              <a:ext uri="{FF2B5EF4-FFF2-40B4-BE49-F238E27FC236}">
                <a16:creationId xmlns:a16="http://schemas.microsoft.com/office/drawing/2014/main" id="{4A990356-0937-AC2E-0CBB-38DC126599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0545"/>
            <a:ext cx="4912066" cy="9005455"/>
          </a:xfrm>
          <a:prstGeom prst="rect">
            <a:avLst/>
          </a:prstGeom>
        </p:spPr>
      </p:pic>
    </p:spTree>
    <p:extLst>
      <p:ext uri="{BB962C8B-B14F-4D97-AF65-F5344CB8AC3E}">
        <p14:creationId xmlns:p14="http://schemas.microsoft.com/office/powerpoint/2010/main" val="460591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91CF2-CBD0-510F-2350-44C539DCDCD3}"/>
            </a:ext>
          </a:extLst>
        </p:cNvPr>
        <p:cNvGrpSpPr/>
        <p:nvPr/>
      </p:nvGrpSpPr>
      <p:grpSpPr>
        <a:xfrm>
          <a:off x="0" y="0"/>
          <a:ext cx="0" cy="0"/>
          <a:chOff x="0" y="0"/>
          <a:chExt cx="0" cy="0"/>
        </a:xfrm>
      </p:grpSpPr>
      <p:sp>
        <p:nvSpPr>
          <p:cNvPr id="9" name="Titel 1">
            <a:extLst>
              <a:ext uri="{FF2B5EF4-FFF2-40B4-BE49-F238E27FC236}">
                <a16:creationId xmlns:a16="http://schemas.microsoft.com/office/drawing/2014/main" id="{F0288548-5020-9AF0-8133-7C4157028928}"/>
              </a:ext>
            </a:extLst>
          </p:cNvPr>
          <p:cNvSpPr>
            <a:spLocks noGrp="1"/>
          </p:cNvSpPr>
          <p:nvPr>
            <p:ph type="title"/>
          </p:nvPr>
        </p:nvSpPr>
        <p:spPr>
          <a:xfrm>
            <a:off x="0" y="25038"/>
            <a:ext cx="6858000" cy="681547"/>
          </a:xfrm>
        </p:spPr>
        <p:txBody>
          <a:bodyPr>
            <a:normAutofit/>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Figure 5: lung ILC2s only increase at IL-33 day 3. </a:t>
            </a:r>
          </a:p>
        </p:txBody>
      </p:sp>
      <p:sp>
        <p:nvSpPr>
          <p:cNvPr id="10" name="Textfeld 9">
            <a:extLst>
              <a:ext uri="{FF2B5EF4-FFF2-40B4-BE49-F238E27FC236}">
                <a16:creationId xmlns:a16="http://schemas.microsoft.com/office/drawing/2014/main" id="{C4F729CB-6B97-80CF-7258-1F358A1DB08A}"/>
              </a:ext>
            </a:extLst>
          </p:cNvPr>
          <p:cNvSpPr txBox="1"/>
          <p:nvPr/>
        </p:nvSpPr>
        <p:spPr>
          <a:xfrm>
            <a:off x="0" y="7085410"/>
            <a:ext cx="6858000" cy="1615827"/>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Figure 5: (A) </a:t>
            </a:r>
            <a:r>
              <a:rPr lang="en-US" sz="1100" dirty="0">
                <a:latin typeface="Arial" panose="020B0604020202020204" pitchFamily="34" charset="0"/>
                <a:cs typeface="Arial" panose="020B0604020202020204" pitchFamily="34" charset="0"/>
              </a:rPr>
              <a:t>Boxplots depicting the cell count per field of view (FOV), ILC frequency of total cells, and ILC frequency within the immune cell compartment for each analyzed tissue type, namely lung, SI villi, SI ILF. </a:t>
            </a:r>
            <a:r>
              <a:rPr lang="en-US" sz="1100" b="1" dirty="0">
                <a:latin typeface="Arial" panose="020B0604020202020204" pitchFamily="34" charset="0"/>
                <a:cs typeface="Arial" panose="020B0604020202020204" pitchFamily="34" charset="0"/>
              </a:rPr>
              <a:t>(B) </a:t>
            </a:r>
            <a:r>
              <a:rPr lang="en-US" sz="1100" dirty="0">
                <a:latin typeface="Arial" panose="020B0604020202020204" pitchFamily="34" charset="0"/>
                <a:cs typeface="Arial" panose="020B0604020202020204" pitchFamily="34" charset="0"/>
              </a:rPr>
              <a:t>Stacked bar plot showing the proportion of the identified ILC subtypes within all identified ILCs of the analyzed tissue types lung, SI villi, and SI ILF. </a:t>
            </a:r>
            <a:r>
              <a:rPr lang="en-US" sz="1100" b="1" dirty="0">
                <a:latin typeface="Arial" panose="020B0604020202020204" pitchFamily="34" charset="0"/>
                <a:cs typeface="Arial" panose="020B0604020202020204" pitchFamily="34" charset="0"/>
              </a:rPr>
              <a:t>(C)</a:t>
            </a:r>
            <a:r>
              <a:rPr lang="en-US" sz="1100" dirty="0">
                <a:latin typeface="Arial" panose="020B0604020202020204" pitchFamily="34" charset="0"/>
                <a:cs typeface="Arial" panose="020B0604020202020204" pitchFamily="34" charset="0"/>
              </a:rPr>
              <a:t> Box plots visualizing the frequency of immune cells per FOV in lung and SI villi regions per condition time point, as well as the frequency of ILCs within the immune compartment. </a:t>
            </a:r>
            <a:r>
              <a:rPr lang="en-US" sz="1100" b="1" dirty="0">
                <a:latin typeface="Arial" panose="020B0604020202020204" pitchFamily="34" charset="0"/>
                <a:cs typeface="Arial" panose="020B0604020202020204" pitchFamily="34" charset="0"/>
              </a:rPr>
              <a:t>(D) </a:t>
            </a:r>
            <a:r>
              <a:rPr lang="en-US" sz="1100" dirty="0">
                <a:latin typeface="Arial" panose="020B0604020202020204" pitchFamily="34" charset="0"/>
                <a:cs typeface="Arial" panose="020B0604020202020204" pitchFamily="34" charset="0"/>
              </a:rPr>
              <a:t>Box plots depicting ILC frequencies at different condition time points in lung and SI villi. </a:t>
            </a:r>
            <a:r>
              <a:rPr lang="en-US" sz="1100" b="1" dirty="0">
                <a:latin typeface="Arial" panose="020B0604020202020204" pitchFamily="34" charset="0"/>
                <a:cs typeface="Arial" panose="020B0604020202020204" pitchFamily="34" charset="0"/>
              </a:rPr>
              <a:t>(E)</a:t>
            </a:r>
            <a:r>
              <a:rPr lang="en-US" sz="1100" dirty="0">
                <a:latin typeface="Arial" panose="020B0604020202020204" pitchFamily="34" charset="0"/>
                <a:cs typeface="Arial" panose="020B0604020202020204" pitchFamily="34" charset="0"/>
              </a:rPr>
              <a:t> Ridge plots visualizing the mean fluorescence intensity of Ki67 for lung ILC2s and NK cells/ILC1s. Box plots visualizing the frequency of the Ki67+ subset of lung ILC2s and NK cells/ILC1s. Each dot represents one analyzed FOV and is depicted as n at the top of each bar. </a:t>
            </a:r>
          </a:p>
        </p:txBody>
      </p:sp>
      <p:pic>
        <p:nvPicPr>
          <p:cNvPr id="3" name="Grafik 2" descr="Ein Bild, das Text, Diagramm, Plan, Reihe enthält.&#10;&#10;Automatisch generierte Beschreibung">
            <a:extLst>
              <a:ext uri="{FF2B5EF4-FFF2-40B4-BE49-F238E27FC236}">
                <a16:creationId xmlns:a16="http://schemas.microsoft.com/office/drawing/2014/main" id="{49D70D8C-624C-F6ED-9C87-4109097A0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9237" y="2681678"/>
            <a:ext cx="3199306" cy="3199306"/>
          </a:xfrm>
          <a:prstGeom prst="rect">
            <a:avLst/>
          </a:prstGeom>
        </p:spPr>
      </p:pic>
      <p:pic>
        <p:nvPicPr>
          <p:cNvPr id="6" name="Grafik 5" descr="Ein Bild, das Text, Screenshot, Reihe, Zahl enthält.&#10;&#10;Automatisch generierte Beschreibung">
            <a:extLst>
              <a:ext uri="{FF2B5EF4-FFF2-40B4-BE49-F238E27FC236}">
                <a16:creationId xmlns:a16="http://schemas.microsoft.com/office/drawing/2014/main" id="{81D2DCC1-71B0-9CA3-0338-D3F80B62A3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2027" y="1009819"/>
            <a:ext cx="3199306" cy="1244175"/>
          </a:xfrm>
          <a:prstGeom prst="rect">
            <a:avLst/>
          </a:prstGeom>
        </p:spPr>
      </p:pic>
      <p:pic>
        <p:nvPicPr>
          <p:cNvPr id="8" name="Grafik 7" descr="Ein Bild, das Text, Diagramm, Screenshot, Plan enthält.&#10;&#10;Automatisch generierte Beschreibung">
            <a:extLst>
              <a:ext uri="{FF2B5EF4-FFF2-40B4-BE49-F238E27FC236}">
                <a16:creationId xmlns:a16="http://schemas.microsoft.com/office/drawing/2014/main" id="{60C02244-C1EC-3B43-2ABC-5058A144EE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96" y="912079"/>
            <a:ext cx="3519237" cy="1564105"/>
          </a:xfrm>
          <a:prstGeom prst="rect">
            <a:avLst/>
          </a:prstGeom>
        </p:spPr>
      </p:pic>
      <p:pic>
        <p:nvPicPr>
          <p:cNvPr id="12" name="Grafik 11" descr="Ein Bild, das Text, Diagramm, Plan, Reihe enthält.&#10;&#10;Automatisch generierte Beschreibung">
            <a:extLst>
              <a:ext uri="{FF2B5EF4-FFF2-40B4-BE49-F238E27FC236}">
                <a16:creationId xmlns:a16="http://schemas.microsoft.com/office/drawing/2014/main" id="{1702CE55-E7C3-20BF-073E-B81B3EEC22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25806" y="2873434"/>
            <a:ext cx="3519237" cy="1759620"/>
          </a:xfrm>
          <a:prstGeom prst="rect">
            <a:avLst/>
          </a:prstGeom>
        </p:spPr>
      </p:pic>
      <p:pic>
        <p:nvPicPr>
          <p:cNvPr id="14" name="Grafik 13" descr="Ein Bild, das Text, Diagramm, Plan enthält.&#10;&#10;Automatisch generierte Beschreibung">
            <a:extLst>
              <a:ext uri="{FF2B5EF4-FFF2-40B4-BE49-F238E27FC236}">
                <a16:creationId xmlns:a16="http://schemas.microsoft.com/office/drawing/2014/main" id="{F1DDB7A9-D979-F0C9-071D-C967B8CA52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0846" y="5025174"/>
            <a:ext cx="2908460" cy="1938975"/>
          </a:xfrm>
          <a:prstGeom prst="rect">
            <a:avLst/>
          </a:prstGeom>
        </p:spPr>
      </p:pic>
      <p:pic>
        <p:nvPicPr>
          <p:cNvPr id="16" name="Grafik 15" descr="Ein Bild, das Text, Diagramm, Screenshot, Reihe enthält.&#10;&#10;Automatisch generierte Beschreibung">
            <a:extLst>
              <a:ext uri="{FF2B5EF4-FFF2-40B4-BE49-F238E27FC236}">
                <a16:creationId xmlns:a16="http://schemas.microsoft.com/office/drawing/2014/main" id="{3D394CEC-6211-427B-FF12-56FCE49D5B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686808"/>
            <a:ext cx="3199306" cy="2132872"/>
          </a:xfrm>
          <a:prstGeom prst="rect">
            <a:avLst/>
          </a:prstGeom>
        </p:spPr>
      </p:pic>
    </p:spTree>
    <p:extLst>
      <p:ext uri="{BB962C8B-B14F-4D97-AF65-F5344CB8AC3E}">
        <p14:creationId xmlns:p14="http://schemas.microsoft.com/office/powerpoint/2010/main" val="1725801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63503-8F0C-DC9B-DAA8-CC5C6DCF7A19}"/>
            </a:ext>
          </a:extLst>
        </p:cNvPr>
        <p:cNvGrpSpPr/>
        <p:nvPr/>
      </p:nvGrpSpPr>
      <p:grpSpPr>
        <a:xfrm>
          <a:off x="0" y="0"/>
          <a:ext cx="0" cy="0"/>
          <a:chOff x="0" y="0"/>
          <a:chExt cx="0" cy="0"/>
        </a:xfrm>
      </p:grpSpPr>
      <p:sp>
        <p:nvSpPr>
          <p:cNvPr id="9" name="Titel 1">
            <a:extLst>
              <a:ext uri="{FF2B5EF4-FFF2-40B4-BE49-F238E27FC236}">
                <a16:creationId xmlns:a16="http://schemas.microsoft.com/office/drawing/2014/main" id="{CBB5C377-E95B-627B-915E-A9EECA5EF9DA}"/>
              </a:ext>
            </a:extLst>
          </p:cNvPr>
          <p:cNvSpPr>
            <a:spLocks noGrp="1"/>
          </p:cNvSpPr>
          <p:nvPr>
            <p:ph type="title"/>
          </p:nvPr>
        </p:nvSpPr>
        <p:spPr>
          <a:xfrm>
            <a:off x="0" y="25038"/>
            <a:ext cx="6858000" cy="681547"/>
          </a:xfrm>
        </p:spPr>
        <p:txBody>
          <a:bodyPr>
            <a:normAutofit fontScale="90000"/>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Figure 6: Spatial analysis reveals accumulation of ILC2s in peri-lymphatic niches shared with myeloid cells in lung and SI. </a:t>
            </a:r>
          </a:p>
        </p:txBody>
      </p:sp>
      <p:sp>
        <p:nvSpPr>
          <p:cNvPr id="10" name="Textfeld 9">
            <a:extLst>
              <a:ext uri="{FF2B5EF4-FFF2-40B4-BE49-F238E27FC236}">
                <a16:creationId xmlns:a16="http://schemas.microsoft.com/office/drawing/2014/main" id="{2B6637B7-3659-9174-40FF-E8F06F207604}"/>
              </a:ext>
            </a:extLst>
          </p:cNvPr>
          <p:cNvSpPr txBox="1"/>
          <p:nvPr/>
        </p:nvSpPr>
        <p:spPr>
          <a:xfrm>
            <a:off x="7317222" y="458584"/>
            <a:ext cx="3147578" cy="5339923"/>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Figure 6: (A) </a:t>
            </a:r>
            <a:r>
              <a:rPr lang="en-US" sz="1100" dirty="0">
                <a:latin typeface="Arial" panose="020B0604020202020204" pitchFamily="34" charset="0"/>
                <a:cs typeface="Arial" panose="020B0604020202020204" pitchFamily="34" charset="0"/>
              </a:rPr>
              <a:t>Bar plot depicts co-enrichment analysis of lung ILC2s and lymphatics. </a:t>
            </a:r>
            <a:r>
              <a:rPr lang="en-US" sz="1100" b="1" dirty="0">
                <a:latin typeface="Arial" panose="020B0604020202020204" pitchFamily="34" charset="0"/>
                <a:cs typeface="Arial" panose="020B0604020202020204" pitchFamily="34" charset="0"/>
              </a:rPr>
              <a:t>(B)</a:t>
            </a:r>
            <a:r>
              <a:rPr lang="en-US" sz="1100" dirty="0">
                <a:latin typeface="Arial" panose="020B0604020202020204" pitchFamily="34" charset="0"/>
                <a:cs typeface="Arial" panose="020B0604020202020204" pitchFamily="34" charset="0"/>
              </a:rPr>
              <a:t> IF overlay of markers for lymphatic endothelial cells LYVE1 (Cyan) and CD90.2 (Magenta) are shown together with analyzed ILC2s (White dots) and lymphatics (Yellow dots) in an exemplary tissue region in the lung at IL-33 day 2. </a:t>
            </a:r>
            <a:r>
              <a:rPr lang="en-US" sz="1100" b="1" dirty="0">
                <a:latin typeface="Arial" panose="020B0604020202020204" pitchFamily="34" charset="0"/>
                <a:cs typeface="Arial" panose="020B0604020202020204" pitchFamily="34" charset="0"/>
              </a:rPr>
              <a:t>(C)</a:t>
            </a:r>
            <a:r>
              <a:rPr lang="en-US" sz="1100" dirty="0">
                <a:latin typeface="Arial" panose="020B0604020202020204" pitchFamily="34" charset="0"/>
                <a:cs typeface="Arial" panose="020B0604020202020204" pitchFamily="34" charset="0"/>
              </a:rPr>
              <a:t> Box plots showing the minimal distance in µm of different identified immune cell types to lymphatics under homeostatic conditions (CTRL, left) and after 3 doses of IL-33 (D3, right). </a:t>
            </a:r>
            <a:r>
              <a:rPr lang="en-US" sz="1100" b="1" dirty="0">
                <a:latin typeface="Arial" panose="020B0604020202020204" pitchFamily="34" charset="0"/>
                <a:cs typeface="Arial" panose="020B0604020202020204" pitchFamily="34" charset="0"/>
              </a:rPr>
              <a:t>(D)</a:t>
            </a:r>
            <a:r>
              <a:rPr lang="en-US" sz="1100" dirty="0">
                <a:latin typeface="Arial" panose="020B0604020202020204" pitchFamily="34" charset="0"/>
                <a:cs typeface="Arial" panose="020B0604020202020204" pitchFamily="34" charset="0"/>
              </a:rPr>
              <a:t> Bar plot showing the results of the co-enrichment analysis of ILC2s with lymphatics and fibroblasts in SI villi and SI ILF tissue regions. </a:t>
            </a:r>
            <a:r>
              <a:rPr lang="en-US" sz="1100" b="1" dirty="0">
                <a:latin typeface="Arial" panose="020B0604020202020204" pitchFamily="34" charset="0"/>
                <a:cs typeface="Arial" panose="020B0604020202020204" pitchFamily="34" charset="0"/>
              </a:rPr>
              <a:t>(E)</a:t>
            </a:r>
            <a:r>
              <a:rPr lang="en-US" sz="1100" dirty="0">
                <a:latin typeface="Arial" panose="020B0604020202020204" pitchFamily="34" charset="0"/>
                <a:cs typeface="Arial" panose="020B0604020202020204" pitchFamily="34" charset="0"/>
              </a:rPr>
              <a:t> IF overlays of FN (Cyan), PDPN (Magenta), and LYVE1 (Yellow) depicted with identified ILC2s (White dots) in SI villi (left) and SI ILF (right) exemplary tissue regions. </a:t>
            </a:r>
            <a:r>
              <a:rPr lang="en-US" sz="1100" b="1" dirty="0">
                <a:latin typeface="Arial" panose="020B0604020202020204" pitchFamily="34" charset="0"/>
                <a:cs typeface="Arial" panose="020B0604020202020204" pitchFamily="34" charset="0"/>
              </a:rPr>
              <a:t>(F)</a:t>
            </a:r>
            <a:r>
              <a:rPr lang="en-US" sz="1100" dirty="0">
                <a:latin typeface="Arial" panose="020B0604020202020204" pitchFamily="34" charset="0"/>
                <a:cs typeface="Arial" panose="020B0604020202020204" pitchFamily="34" charset="0"/>
              </a:rPr>
              <a:t> Bar plot showing the co-enrichment scores of ILC2s and ILC2s in lung, SI villi and SI ILF tissue regions. </a:t>
            </a:r>
            <a:r>
              <a:rPr lang="en-US" sz="1100" b="1" dirty="0">
                <a:latin typeface="Arial" panose="020B0604020202020204" pitchFamily="34" charset="0"/>
                <a:cs typeface="Arial" panose="020B0604020202020204" pitchFamily="34" charset="0"/>
              </a:rPr>
              <a:t>(G) </a:t>
            </a:r>
            <a:r>
              <a:rPr lang="en-US" sz="1100" dirty="0">
                <a:latin typeface="Arial" panose="020B0604020202020204" pitchFamily="34" charset="0"/>
                <a:cs typeface="Arial" panose="020B0604020202020204" pitchFamily="34" charset="0"/>
              </a:rPr>
              <a:t>Boxplots depicting the frequency of ILC2s in a 10  µm radius around ILC2s in lung, SI villi and SI ILF tissue regions. </a:t>
            </a:r>
            <a:r>
              <a:rPr lang="en-US" sz="1100" b="1" dirty="0">
                <a:latin typeface="Arial" panose="020B0604020202020204" pitchFamily="34" charset="0"/>
                <a:cs typeface="Arial" panose="020B0604020202020204" pitchFamily="34" charset="0"/>
              </a:rPr>
              <a:t>(H)</a:t>
            </a:r>
            <a:r>
              <a:rPr lang="en-US" sz="1100" dirty="0">
                <a:latin typeface="Arial" panose="020B0604020202020204" pitchFamily="34" charset="0"/>
                <a:cs typeface="Arial" panose="020B0604020202020204" pitchFamily="34" charset="0"/>
              </a:rPr>
              <a:t> Bar plot showing the co-enrichment scores of ILC2s and myeloid cells in lung, SI villi and SI ILF tissue regions. </a:t>
            </a:r>
            <a:r>
              <a:rPr lang="en-US" sz="1100" b="1" dirty="0">
                <a:latin typeface="Arial" panose="020B0604020202020204" pitchFamily="34" charset="0"/>
                <a:cs typeface="Arial" panose="020B0604020202020204" pitchFamily="34" charset="0"/>
              </a:rPr>
              <a:t>(I) </a:t>
            </a:r>
            <a:r>
              <a:rPr lang="en-US" sz="1100" dirty="0">
                <a:latin typeface="Arial" panose="020B0604020202020204" pitchFamily="34" charset="0"/>
                <a:cs typeface="Arial" panose="020B0604020202020204" pitchFamily="34" charset="0"/>
              </a:rPr>
              <a:t>Boxplots depicting the frequency of myeloid cells in a 10  µm radius around ILC2s in lung, SI villi and SI ILF tissue regions. In bar plots, each bar represents one analyzed field of view (FOV). In IF overlays, scale bar represents 200 µm.   </a:t>
            </a:r>
          </a:p>
        </p:txBody>
      </p:sp>
      <p:pic>
        <p:nvPicPr>
          <p:cNvPr id="3" name="Grafik 2" descr="Ein Bild, das Text, Diagramm, Screenshot enthält.&#10;&#10;Automatisch generierte Beschreibung">
            <a:extLst>
              <a:ext uri="{FF2B5EF4-FFF2-40B4-BE49-F238E27FC236}">
                <a16:creationId xmlns:a16="http://schemas.microsoft.com/office/drawing/2014/main" id="{F6A5BE31-E7DE-4115-408A-AE5B9E24A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 y="843040"/>
            <a:ext cx="2908460" cy="2908460"/>
          </a:xfrm>
          <a:prstGeom prst="rect">
            <a:avLst/>
          </a:prstGeom>
        </p:spPr>
      </p:pic>
      <p:pic>
        <p:nvPicPr>
          <p:cNvPr id="6" name="Grafik 5" descr="Ein Bild, das Text, Screenshot, Diagramm, Design enthält.&#10;&#10;Automatisch generierte Beschreibung">
            <a:extLst>
              <a:ext uri="{FF2B5EF4-FFF2-40B4-BE49-F238E27FC236}">
                <a16:creationId xmlns:a16="http://schemas.microsoft.com/office/drawing/2014/main" id="{8BFAB9F7-9296-3D13-E34E-77152BD18057}"/>
              </a:ext>
            </a:extLst>
          </p:cNvPr>
          <p:cNvPicPr>
            <a:picLocks noChangeAspect="1"/>
          </p:cNvPicPr>
          <p:nvPr/>
        </p:nvPicPr>
        <p:blipFill>
          <a:blip r:embed="rId3">
            <a:extLst>
              <a:ext uri="{28A0092B-C50C-407E-A947-70E740481C1C}">
                <a14:useLocalDpi xmlns:a14="http://schemas.microsoft.com/office/drawing/2010/main" val="0"/>
              </a:ext>
            </a:extLst>
          </a:blip>
          <a:srcRect t="31629" r="33169" b="34302"/>
          <a:stretch/>
        </p:blipFill>
        <p:spPr>
          <a:xfrm>
            <a:off x="5136181" y="898949"/>
            <a:ext cx="1804893" cy="1431255"/>
          </a:xfrm>
          <a:prstGeom prst="rect">
            <a:avLst/>
          </a:prstGeom>
        </p:spPr>
      </p:pic>
      <p:pic>
        <p:nvPicPr>
          <p:cNvPr id="11" name="Grafik 10" descr="Ein Bild, das Text, Screenshot, Diagramm, Design enthält.&#10;&#10;Automatisch generierte Beschreibung">
            <a:extLst>
              <a:ext uri="{FF2B5EF4-FFF2-40B4-BE49-F238E27FC236}">
                <a16:creationId xmlns:a16="http://schemas.microsoft.com/office/drawing/2014/main" id="{A6FBA6FF-FB6E-EA13-DAE9-B1AFFDE212B2}"/>
              </a:ext>
            </a:extLst>
          </p:cNvPr>
          <p:cNvPicPr>
            <a:picLocks noChangeAspect="1"/>
          </p:cNvPicPr>
          <p:nvPr/>
        </p:nvPicPr>
        <p:blipFill>
          <a:blip r:embed="rId3">
            <a:extLst>
              <a:ext uri="{28A0092B-C50C-407E-A947-70E740481C1C}">
                <a14:useLocalDpi xmlns:a14="http://schemas.microsoft.com/office/drawing/2010/main" val="0"/>
              </a:ext>
            </a:extLst>
          </a:blip>
          <a:srcRect l="-1" t="66947" r="-143"/>
          <a:stretch/>
        </p:blipFill>
        <p:spPr>
          <a:xfrm>
            <a:off x="3528477" y="2330204"/>
            <a:ext cx="3272514" cy="1680193"/>
          </a:xfrm>
          <a:prstGeom prst="rect">
            <a:avLst/>
          </a:prstGeom>
        </p:spPr>
      </p:pic>
      <p:pic>
        <p:nvPicPr>
          <p:cNvPr id="13" name="Grafik 12" descr="Ein Bild, das Text, Screenshot, Diagramm, Design enthält.&#10;&#10;Automatisch generierte Beschreibung">
            <a:extLst>
              <a:ext uri="{FF2B5EF4-FFF2-40B4-BE49-F238E27FC236}">
                <a16:creationId xmlns:a16="http://schemas.microsoft.com/office/drawing/2014/main" id="{37024C11-75B3-AE87-DEF3-C0FDAA87351C}"/>
              </a:ext>
            </a:extLst>
          </p:cNvPr>
          <p:cNvPicPr>
            <a:picLocks noChangeAspect="1"/>
          </p:cNvPicPr>
          <p:nvPr/>
        </p:nvPicPr>
        <p:blipFill>
          <a:blip r:embed="rId4">
            <a:extLst>
              <a:ext uri="{28A0092B-C50C-407E-A947-70E740481C1C}">
                <a14:useLocalDpi xmlns:a14="http://schemas.microsoft.com/office/drawing/2010/main" val="0"/>
              </a:ext>
            </a:extLst>
          </a:blip>
          <a:srcRect r="66945"/>
          <a:stretch/>
        </p:blipFill>
        <p:spPr>
          <a:xfrm>
            <a:off x="37885" y="4010397"/>
            <a:ext cx="1548358" cy="5985246"/>
          </a:xfrm>
          <a:prstGeom prst="rect">
            <a:avLst/>
          </a:prstGeom>
        </p:spPr>
      </p:pic>
      <p:pic>
        <p:nvPicPr>
          <p:cNvPr id="15" name="Grafik 14" descr="Ein Bild, das Text, Screenshot, Diagramm enthält.&#10;&#10;Automatisch generierte Beschreibung">
            <a:extLst>
              <a:ext uri="{FF2B5EF4-FFF2-40B4-BE49-F238E27FC236}">
                <a16:creationId xmlns:a16="http://schemas.microsoft.com/office/drawing/2014/main" id="{4A22CA21-334F-9C09-7285-69B92FAA8567}"/>
              </a:ext>
            </a:extLst>
          </p:cNvPr>
          <p:cNvPicPr>
            <a:picLocks noChangeAspect="1"/>
          </p:cNvPicPr>
          <p:nvPr/>
        </p:nvPicPr>
        <p:blipFill>
          <a:blip r:embed="rId5">
            <a:extLst>
              <a:ext uri="{28A0092B-C50C-407E-A947-70E740481C1C}">
                <a14:useLocalDpi xmlns:a14="http://schemas.microsoft.com/office/drawing/2010/main" val="0"/>
              </a:ext>
            </a:extLst>
          </a:blip>
          <a:srcRect r="68046"/>
          <a:stretch/>
        </p:blipFill>
        <p:spPr>
          <a:xfrm>
            <a:off x="3458919" y="4010397"/>
            <a:ext cx="1496773" cy="5985246"/>
          </a:xfrm>
          <a:prstGeom prst="rect">
            <a:avLst/>
          </a:prstGeom>
        </p:spPr>
      </p:pic>
      <p:pic>
        <p:nvPicPr>
          <p:cNvPr id="16" name="Grafik 15" descr="Ein Bild, das Text, Screenshot, Diagramm, Design enthält.&#10;&#10;Automatisch generierte Beschreibung">
            <a:extLst>
              <a:ext uri="{FF2B5EF4-FFF2-40B4-BE49-F238E27FC236}">
                <a16:creationId xmlns:a16="http://schemas.microsoft.com/office/drawing/2014/main" id="{29941814-8BEE-6282-D952-02FFE3352B95}"/>
              </a:ext>
            </a:extLst>
          </p:cNvPr>
          <p:cNvPicPr>
            <a:picLocks noChangeAspect="1"/>
          </p:cNvPicPr>
          <p:nvPr/>
        </p:nvPicPr>
        <p:blipFill>
          <a:blip r:embed="rId4">
            <a:extLst>
              <a:ext uri="{28A0092B-C50C-407E-A947-70E740481C1C}">
                <a14:useLocalDpi xmlns:a14="http://schemas.microsoft.com/office/drawing/2010/main" val="0"/>
              </a:ext>
            </a:extLst>
          </a:blip>
          <a:srcRect l="70724"/>
          <a:stretch/>
        </p:blipFill>
        <p:spPr>
          <a:xfrm>
            <a:off x="1586243" y="4010397"/>
            <a:ext cx="1371323" cy="5985246"/>
          </a:xfrm>
          <a:prstGeom prst="rect">
            <a:avLst/>
          </a:prstGeom>
        </p:spPr>
      </p:pic>
      <p:pic>
        <p:nvPicPr>
          <p:cNvPr id="17" name="Grafik 16" descr="Ein Bild, das Text, Screenshot, Diagramm enthält.&#10;&#10;Automatisch generierte Beschreibung">
            <a:extLst>
              <a:ext uri="{FF2B5EF4-FFF2-40B4-BE49-F238E27FC236}">
                <a16:creationId xmlns:a16="http://schemas.microsoft.com/office/drawing/2014/main" id="{B4F18FCE-1C9E-7FA5-5C4F-2AF45F0375E7}"/>
              </a:ext>
            </a:extLst>
          </p:cNvPr>
          <p:cNvPicPr>
            <a:picLocks noChangeAspect="1"/>
          </p:cNvPicPr>
          <p:nvPr/>
        </p:nvPicPr>
        <p:blipFill>
          <a:blip r:embed="rId5">
            <a:extLst>
              <a:ext uri="{28A0092B-C50C-407E-A947-70E740481C1C}">
                <a14:useLocalDpi xmlns:a14="http://schemas.microsoft.com/office/drawing/2010/main" val="0"/>
              </a:ext>
            </a:extLst>
          </a:blip>
          <a:srcRect l="69352"/>
          <a:stretch/>
        </p:blipFill>
        <p:spPr>
          <a:xfrm>
            <a:off x="4944631" y="4010397"/>
            <a:ext cx="1435592" cy="5985246"/>
          </a:xfrm>
          <a:prstGeom prst="rect">
            <a:avLst/>
          </a:prstGeom>
        </p:spPr>
      </p:pic>
      <p:pic>
        <p:nvPicPr>
          <p:cNvPr id="18" name="Grafik 17" descr="Ein Bild, das Text, Screenshot, Diagramm, Design enthält.&#10;&#10;Automatisch generierte Beschreibung">
            <a:extLst>
              <a:ext uri="{FF2B5EF4-FFF2-40B4-BE49-F238E27FC236}">
                <a16:creationId xmlns:a16="http://schemas.microsoft.com/office/drawing/2014/main" id="{2578993F-0F40-F1E9-1704-8C27610E3330}"/>
              </a:ext>
            </a:extLst>
          </p:cNvPr>
          <p:cNvPicPr>
            <a:picLocks noChangeAspect="1"/>
          </p:cNvPicPr>
          <p:nvPr/>
        </p:nvPicPr>
        <p:blipFill>
          <a:blip r:embed="rId3">
            <a:extLst>
              <a:ext uri="{28A0092B-C50C-407E-A947-70E740481C1C}">
                <a14:useLocalDpi xmlns:a14="http://schemas.microsoft.com/office/drawing/2010/main" val="0"/>
              </a:ext>
            </a:extLst>
          </a:blip>
          <a:srcRect r="33169" b="67802"/>
          <a:stretch/>
        </p:blipFill>
        <p:spPr>
          <a:xfrm>
            <a:off x="3150799" y="938255"/>
            <a:ext cx="1804893" cy="1352642"/>
          </a:xfrm>
          <a:prstGeom prst="rect">
            <a:avLst/>
          </a:prstGeom>
        </p:spPr>
      </p:pic>
    </p:spTree>
    <p:extLst>
      <p:ext uri="{BB962C8B-B14F-4D97-AF65-F5344CB8AC3E}">
        <p14:creationId xmlns:p14="http://schemas.microsoft.com/office/powerpoint/2010/main" val="65916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1E7BC8-7C9C-8068-7913-11B44EC2FBF4}"/>
            </a:ext>
          </a:extLst>
        </p:cNvPr>
        <p:cNvGrpSpPr/>
        <p:nvPr/>
      </p:nvGrpSpPr>
      <p:grpSpPr>
        <a:xfrm>
          <a:off x="0" y="0"/>
          <a:ext cx="0" cy="0"/>
          <a:chOff x="0" y="0"/>
          <a:chExt cx="0" cy="0"/>
        </a:xfrm>
      </p:grpSpPr>
      <p:pic>
        <p:nvPicPr>
          <p:cNvPr id="5" name="Grafik 4" descr="Ein Bild, das Text, Screenshot, Diagramm, Grafiken enthält.&#10;&#10;Automatisch generierte Beschreibung">
            <a:extLst>
              <a:ext uri="{FF2B5EF4-FFF2-40B4-BE49-F238E27FC236}">
                <a16:creationId xmlns:a16="http://schemas.microsoft.com/office/drawing/2014/main" id="{531E4DA7-0D79-F152-7815-DADDCD4456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902" y="10486200"/>
            <a:ext cx="7570273" cy="2906686"/>
          </a:xfrm>
          <a:prstGeom prst="rect">
            <a:avLst/>
          </a:prstGeom>
        </p:spPr>
      </p:pic>
      <p:sp>
        <p:nvSpPr>
          <p:cNvPr id="9" name="Titel 1">
            <a:extLst>
              <a:ext uri="{FF2B5EF4-FFF2-40B4-BE49-F238E27FC236}">
                <a16:creationId xmlns:a16="http://schemas.microsoft.com/office/drawing/2014/main" id="{A0DF0E2F-F2CA-FC6A-ABCB-1209CCB49E49}"/>
              </a:ext>
            </a:extLst>
          </p:cNvPr>
          <p:cNvSpPr>
            <a:spLocks noGrp="1"/>
          </p:cNvSpPr>
          <p:nvPr>
            <p:ph type="title"/>
          </p:nvPr>
        </p:nvSpPr>
        <p:spPr>
          <a:xfrm>
            <a:off x="0" y="25038"/>
            <a:ext cx="6858000" cy="681547"/>
          </a:xfrm>
        </p:spPr>
        <p:txBody>
          <a:bodyPr>
            <a:normAutofit/>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Suppl. Figure 1: </a:t>
            </a:r>
          </a:p>
        </p:txBody>
      </p:sp>
      <p:sp>
        <p:nvSpPr>
          <p:cNvPr id="10" name="Textfeld 9">
            <a:extLst>
              <a:ext uri="{FF2B5EF4-FFF2-40B4-BE49-F238E27FC236}">
                <a16:creationId xmlns:a16="http://schemas.microsoft.com/office/drawing/2014/main" id="{3CD4E834-C0D3-FE2C-4E43-3C84D0085873}"/>
              </a:ext>
            </a:extLst>
          </p:cNvPr>
          <p:cNvSpPr txBox="1"/>
          <p:nvPr/>
        </p:nvSpPr>
        <p:spPr>
          <a:xfrm>
            <a:off x="0" y="8439210"/>
            <a:ext cx="6858000" cy="1277273"/>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Suppl. Figure 1: (A) </a:t>
            </a:r>
            <a:r>
              <a:rPr lang="en-US" sz="1100" dirty="0">
                <a:latin typeface="Arial" panose="020B0604020202020204" pitchFamily="34" charset="0"/>
                <a:cs typeface="Arial" panose="020B0604020202020204" pitchFamily="34" charset="0"/>
              </a:rPr>
              <a:t>Overview of an established 38-marker panel in an exemplary tissue region of murine small intestine. Each image shows the same tissue region stained for diverse immune markers (magenta) and structural markers (</a:t>
            </a:r>
            <a:r>
              <a:rPr lang="en-US" sz="1100" dirty="0" err="1">
                <a:latin typeface="Arial" panose="020B0604020202020204" pitchFamily="34" charset="0"/>
                <a:cs typeface="Arial" panose="020B0604020202020204" pitchFamily="34" charset="0"/>
              </a:rPr>
              <a:t>darkcyan</a:t>
            </a:r>
            <a:r>
              <a:rPr lang="en-US" sz="1100" dirty="0">
                <a:latin typeface="Arial" panose="020B0604020202020204" pitchFamily="34" charset="0"/>
                <a:cs typeface="Arial" panose="020B0604020202020204" pitchFamily="34" charset="0"/>
              </a:rPr>
              <a:t>), as well as the nuclei stain DAPI (yellow). (B) IF overlays of the pan-immune marker CD45 (Cyan), the nuclear stain DAPI (Magenta), and the epithelial </a:t>
            </a:r>
            <a:r>
              <a:rPr lang="en-US" sz="1100" dirty="0" err="1">
                <a:latin typeface="Arial" panose="020B0604020202020204" pitchFamily="34" charset="0"/>
                <a:cs typeface="Arial" panose="020B0604020202020204" pitchFamily="34" charset="0"/>
              </a:rPr>
              <a:t>marler</a:t>
            </a:r>
            <a:r>
              <a:rPr lang="en-US" sz="1100" dirty="0">
                <a:latin typeface="Arial" panose="020B0604020202020204" pitchFamily="34" charset="0"/>
                <a:cs typeface="Arial" panose="020B0604020202020204" pitchFamily="34" charset="0"/>
              </a:rPr>
              <a:t> </a:t>
            </a:r>
            <a:r>
              <a:rPr lang="en-US" sz="1100" dirty="0" err="1">
                <a:latin typeface="Arial" panose="020B0604020202020204" pitchFamily="34" charset="0"/>
                <a:cs typeface="Arial" panose="020B0604020202020204" pitchFamily="34" charset="0"/>
              </a:rPr>
              <a:t>EpCAM</a:t>
            </a:r>
            <a:r>
              <a:rPr lang="en-US" sz="1100" dirty="0">
                <a:latin typeface="Arial" panose="020B0604020202020204" pitchFamily="34" charset="0"/>
                <a:cs typeface="Arial" panose="020B0604020202020204" pitchFamily="34" charset="0"/>
              </a:rPr>
              <a:t> (Yellow) acquired by MELC in the small intestine. Small intestinal tissue regions were categorized into SI villi and SI ILF based on the predominant tissue structures visible in the acquired images. Scale bar represents 200 µm. </a:t>
            </a:r>
          </a:p>
        </p:txBody>
      </p:sp>
      <p:pic>
        <p:nvPicPr>
          <p:cNvPr id="11" name="Grafik 10" descr="Ein Bild, das Text, Screenshot enthält.&#10;&#10;Automatisch generierte Beschreibung">
            <a:extLst>
              <a:ext uri="{FF2B5EF4-FFF2-40B4-BE49-F238E27FC236}">
                <a16:creationId xmlns:a16="http://schemas.microsoft.com/office/drawing/2014/main" id="{77FB3102-4B92-B193-EDB4-255DA6535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48" y="706585"/>
            <a:ext cx="6621704" cy="4134543"/>
          </a:xfrm>
          <a:prstGeom prst="rect">
            <a:avLst/>
          </a:prstGeom>
        </p:spPr>
      </p:pic>
      <p:pic>
        <p:nvPicPr>
          <p:cNvPr id="13" name="Grafik 12" descr="Ein Bild, das Screenshot, Riff, Farbigkeit enthält.&#10;&#10;Automatisch generierte Beschreibung">
            <a:extLst>
              <a:ext uri="{FF2B5EF4-FFF2-40B4-BE49-F238E27FC236}">
                <a16:creationId xmlns:a16="http://schemas.microsoft.com/office/drawing/2014/main" id="{6CFD199C-96A9-7ED8-1621-8B5FEAA4E3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010210"/>
            <a:ext cx="6858000" cy="3429000"/>
          </a:xfrm>
          <a:prstGeom prst="rect">
            <a:avLst/>
          </a:prstGeom>
        </p:spPr>
      </p:pic>
    </p:spTree>
    <p:extLst>
      <p:ext uri="{BB962C8B-B14F-4D97-AF65-F5344CB8AC3E}">
        <p14:creationId xmlns:p14="http://schemas.microsoft.com/office/powerpoint/2010/main" val="1052426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E34C35-E621-A4EF-0B0E-05D6067C0AF1}"/>
            </a:ext>
          </a:extLst>
        </p:cNvPr>
        <p:cNvGrpSpPr/>
        <p:nvPr/>
      </p:nvGrpSpPr>
      <p:grpSpPr>
        <a:xfrm>
          <a:off x="0" y="0"/>
          <a:ext cx="0" cy="0"/>
          <a:chOff x="0" y="0"/>
          <a:chExt cx="0" cy="0"/>
        </a:xfrm>
      </p:grpSpPr>
      <p:sp>
        <p:nvSpPr>
          <p:cNvPr id="9" name="Titel 1">
            <a:extLst>
              <a:ext uri="{FF2B5EF4-FFF2-40B4-BE49-F238E27FC236}">
                <a16:creationId xmlns:a16="http://schemas.microsoft.com/office/drawing/2014/main" id="{69E1CEB2-702A-C856-E880-3D638CD2B5EA}"/>
              </a:ext>
            </a:extLst>
          </p:cNvPr>
          <p:cNvSpPr>
            <a:spLocks noGrp="1"/>
          </p:cNvSpPr>
          <p:nvPr>
            <p:ph type="title"/>
          </p:nvPr>
        </p:nvSpPr>
        <p:spPr>
          <a:xfrm>
            <a:off x="0" y="25038"/>
            <a:ext cx="6858000" cy="681547"/>
          </a:xfrm>
        </p:spPr>
        <p:txBody>
          <a:bodyPr>
            <a:normAutofit/>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Figure 2: Major and rare immune and non-immune cells are annotated from cyclic IF using the Seurat workflow. </a:t>
            </a:r>
          </a:p>
        </p:txBody>
      </p:sp>
      <p:pic>
        <p:nvPicPr>
          <p:cNvPr id="3" name="Grafik 2" descr="Ein Bild, das Text, Screenshot, Farbigkeit, Riff enthält.&#10;&#10;Automatisch generierte Beschreibung">
            <a:extLst>
              <a:ext uri="{FF2B5EF4-FFF2-40B4-BE49-F238E27FC236}">
                <a16:creationId xmlns:a16="http://schemas.microsoft.com/office/drawing/2014/main" id="{1669A44D-0D0B-D637-E8E2-E0CB8F5D73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233" y="939976"/>
            <a:ext cx="3494798" cy="5591679"/>
          </a:xfrm>
          <a:prstGeom prst="rect">
            <a:avLst/>
          </a:prstGeom>
        </p:spPr>
      </p:pic>
      <p:pic>
        <p:nvPicPr>
          <p:cNvPr id="6" name="Grafik 5" descr="Ein Bild, das Screenshot, Farbigkeit, Text enthält.&#10;&#10;Automatisch generierte Beschreibung">
            <a:extLst>
              <a:ext uri="{FF2B5EF4-FFF2-40B4-BE49-F238E27FC236}">
                <a16:creationId xmlns:a16="http://schemas.microsoft.com/office/drawing/2014/main" id="{E4B3CF99-DA82-B6AB-84F4-F6FE003BDF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8059" y="3951956"/>
            <a:ext cx="3199306" cy="3483690"/>
          </a:xfrm>
          <a:prstGeom prst="rect">
            <a:avLst/>
          </a:prstGeom>
        </p:spPr>
      </p:pic>
      <p:pic>
        <p:nvPicPr>
          <p:cNvPr id="4" name="Grafik 3" descr="Ein Bild, das Farbigkeit, Screenshot, Magenta, lila enthält.&#10;&#10;Automatisch generierte Beschreibung">
            <a:extLst>
              <a:ext uri="{FF2B5EF4-FFF2-40B4-BE49-F238E27FC236}">
                <a16:creationId xmlns:a16="http://schemas.microsoft.com/office/drawing/2014/main" id="{CC169C45-3672-AD78-BD62-5964F43F64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582" y="3102186"/>
            <a:ext cx="2346164" cy="2346164"/>
          </a:xfrm>
          <a:prstGeom prst="rect">
            <a:avLst/>
          </a:prstGeom>
        </p:spPr>
      </p:pic>
      <p:pic>
        <p:nvPicPr>
          <p:cNvPr id="7" name="Grafik 6" descr="Ein Bild, das Text, Karte, Diagramm enthält.&#10;&#10;Automatisch generierte Beschreibung">
            <a:extLst>
              <a:ext uri="{FF2B5EF4-FFF2-40B4-BE49-F238E27FC236}">
                <a16:creationId xmlns:a16="http://schemas.microsoft.com/office/drawing/2014/main" id="{72B64473-0D40-8C2E-BDF7-FBC1A99352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233" y="1251390"/>
            <a:ext cx="2644055" cy="1652535"/>
          </a:xfrm>
          <a:prstGeom prst="rect">
            <a:avLst/>
          </a:prstGeom>
        </p:spPr>
      </p:pic>
      <p:sp>
        <p:nvSpPr>
          <p:cNvPr id="2" name="Textfeld 1">
            <a:extLst>
              <a:ext uri="{FF2B5EF4-FFF2-40B4-BE49-F238E27FC236}">
                <a16:creationId xmlns:a16="http://schemas.microsoft.com/office/drawing/2014/main" id="{0AD3848C-060E-1A16-5B21-082C1EDFA645}"/>
              </a:ext>
            </a:extLst>
          </p:cNvPr>
          <p:cNvSpPr txBox="1"/>
          <p:nvPr/>
        </p:nvSpPr>
        <p:spPr>
          <a:xfrm>
            <a:off x="-42225" y="5601692"/>
            <a:ext cx="3409331" cy="2462213"/>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Figure 2: (A) </a:t>
            </a:r>
            <a:r>
              <a:rPr lang="en-US" sz="1100" dirty="0">
                <a:latin typeface="Arial" panose="020B0604020202020204" pitchFamily="34" charset="0"/>
                <a:cs typeface="Arial" panose="020B0604020202020204" pitchFamily="34" charset="0"/>
              </a:rPr>
              <a:t>UMAP representation of the first level of annotation (AL1) in murine lung tissue showing the three clusters annotated as Immune cells, vessels, and epithelia based on the feature profiles shown in the dot plot below. </a:t>
            </a:r>
            <a:r>
              <a:rPr lang="en-US" sz="1100" b="1" dirty="0">
                <a:latin typeface="Arial" panose="020B0604020202020204" pitchFamily="34" charset="0"/>
                <a:cs typeface="Arial" panose="020B0604020202020204" pitchFamily="34" charset="0"/>
              </a:rPr>
              <a:t>(B) </a:t>
            </a:r>
            <a:r>
              <a:rPr lang="en-US" sz="1100" dirty="0">
                <a:latin typeface="Arial" panose="020B0604020202020204" pitchFamily="34" charset="0"/>
                <a:cs typeface="Arial" panose="020B0604020202020204" pitchFamily="34" charset="0"/>
              </a:rPr>
              <a:t>Annotated clusters of AL1 mapped in X and Y next to the respective immunofluorescence (IF) overlay of correlating marker stainings for a representative field of view (FOV) of lung (upper panel), SI villi (middle panel), and SI ILF (lower panel). Annotations are colored by cell type with immune cells (Cyan), vessels (Magenta), and epithelia (Yellow), and correlate with CD45 (Cyan), CD31 (Magenta), and </a:t>
            </a:r>
            <a:r>
              <a:rPr lang="en-US" sz="1100" dirty="0" err="1">
                <a:latin typeface="Arial" panose="020B0604020202020204" pitchFamily="34" charset="0"/>
                <a:cs typeface="Arial" panose="020B0604020202020204" pitchFamily="34" charset="0"/>
              </a:rPr>
              <a:t>EpCAM</a:t>
            </a:r>
            <a:r>
              <a:rPr lang="en-US" sz="1100" dirty="0">
                <a:latin typeface="Arial" panose="020B0604020202020204" pitchFamily="34" charset="0"/>
                <a:cs typeface="Arial" panose="020B0604020202020204" pitchFamily="34" charset="0"/>
              </a:rPr>
              <a:t> (Yellow). </a:t>
            </a:r>
          </a:p>
        </p:txBody>
      </p:sp>
    </p:spTree>
    <p:extLst>
      <p:ext uri="{BB962C8B-B14F-4D97-AF65-F5344CB8AC3E}">
        <p14:creationId xmlns:p14="http://schemas.microsoft.com/office/powerpoint/2010/main" val="985784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646D1-8C05-9924-A3B7-742E36FB5697}"/>
            </a:ext>
          </a:extLst>
        </p:cNvPr>
        <p:cNvGrpSpPr/>
        <p:nvPr/>
      </p:nvGrpSpPr>
      <p:grpSpPr>
        <a:xfrm>
          <a:off x="0" y="0"/>
          <a:ext cx="0" cy="0"/>
          <a:chOff x="0" y="0"/>
          <a:chExt cx="0" cy="0"/>
        </a:xfrm>
      </p:grpSpPr>
      <p:pic>
        <p:nvPicPr>
          <p:cNvPr id="5" name="Grafik 4" descr="Ein Bild, das Text, Screenshot, Diagramm, Grafiken enthält.&#10;&#10;Automatisch generierte Beschreibung">
            <a:extLst>
              <a:ext uri="{FF2B5EF4-FFF2-40B4-BE49-F238E27FC236}">
                <a16:creationId xmlns:a16="http://schemas.microsoft.com/office/drawing/2014/main" id="{C34C49F9-055B-55E4-BDA1-8E7E0B2E28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902" y="10486200"/>
            <a:ext cx="7570273" cy="2906686"/>
          </a:xfrm>
          <a:prstGeom prst="rect">
            <a:avLst/>
          </a:prstGeom>
        </p:spPr>
      </p:pic>
      <p:sp>
        <p:nvSpPr>
          <p:cNvPr id="9" name="Titel 1">
            <a:extLst>
              <a:ext uri="{FF2B5EF4-FFF2-40B4-BE49-F238E27FC236}">
                <a16:creationId xmlns:a16="http://schemas.microsoft.com/office/drawing/2014/main" id="{4C68D940-3D4C-73F5-CA0D-8F01E47B60B3}"/>
              </a:ext>
            </a:extLst>
          </p:cNvPr>
          <p:cNvSpPr>
            <a:spLocks noGrp="1"/>
          </p:cNvSpPr>
          <p:nvPr>
            <p:ph type="title"/>
          </p:nvPr>
        </p:nvSpPr>
        <p:spPr>
          <a:xfrm>
            <a:off x="0" y="25038"/>
            <a:ext cx="6858000" cy="681547"/>
          </a:xfrm>
        </p:spPr>
        <p:txBody>
          <a:bodyPr>
            <a:normAutofit/>
          </a:bodyPr>
          <a:lstStyle/>
          <a:p>
            <a:r>
              <a:rPr lang="en-US" sz="20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Figure 4: ILC2s and a mixed cluster of NK cells/ILC1s/ILC3s are resolved in murine SI tissue. </a:t>
            </a:r>
          </a:p>
        </p:txBody>
      </p:sp>
      <p:pic>
        <p:nvPicPr>
          <p:cNvPr id="3" name="Grafik 2" descr="Ein Bild, das Text, Screenshot, Diagramm, Farbigkeit enthält.&#10;&#10;Automatisch generierte Beschreibung">
            <a:extLst>
              <a:ext uri="{FF2B5EF4-FFF2-40B4-BE49-F238E27FC236}">
                <a16:creationId xmlns:a16="http://schemas.microsoft.com/office/drawing/2014/main" id="{E657B0CC-9E51-95BA-6E14-96A75E82C3ED}"/>
              </a:ext>
            </a:extLst>
          </p:cNvPr>
          <p:cNvPicPr>
            <a:picLocks noChangeAspect="1"/>
          </p:cNvPicPr>
          <p:nvPr/>
        </p:nvPicPr>
        <p:blipFill>
          <a:blip r:embed="rId4">
            <a:extLst>
              <a:ext uri="{28A0092B-C50C-407E-A947-70E740481C1C}">
                <a14:useLocalDpi xmlns:a14="http://schemas.microsoft.com/office/drawing/2010/main" val="0"/>
              </a:ext>
            </a:extLst>
          </a:blip>
          <a:srcRect l="13157" r="13157"/>
          <a:stretch/>
        </p:blipFill>
        <p:spPr>
          <a:xfrm>
            <a:off x="209597" y="757901"/>
            <a:ext cx="2655155" cy="2402220"/>
          </a:xfrm>
          <a:prstGeom prst="rect">
            <a:avLst/>
          </a:prstGeom>
        </p:spPr>
      </p:pic>
      <p:pic>
        <p:nvPicPr>
          <p:cNvPr id="11" name="Grafik 10" descr="Ein Bild, das Text, Diagramm enthält.&#10;&#10;Automatisch generierte Beschreibung">
            <a:extLst>
              <a:ext uri="{FF2B5EF4-FFF2-40B4-BE49-F238E27FC236}">
                <a16:creationId xmlns:a16="http://schemas.microsoft.com/office/drawing/2014/main" id="{5239CE8E-3B1B-7659-38E4-29DE11EF7F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4348" y="757901"/>
            <a:ext cx="3989714" cy="5319619"/>
          </a:xfrm>
          <a:prstGeom prst="rect">
            <a:avLst/>
          </a:prstGeom>
        </p:spPr>
      </p:pic>
      <p:pic>
        <p:nvPicPr>
          <p:cNvPr id="2" name="Grafik 1" descr="Ein Bild, das Text, Screenshot, Diagramm, Schrift enthält.&#10;&#10;Automatisch generierte Beschreibung">
            <a:extLst>
              <a:ext uri="{FF2B5EF4-FFF2-40B4-BE49-F238E27FC236}">
                <a16:creationId xmlns:a16="http://schemas.microsoft.com/office/drawing/2014/main" id="{F31C348D-6C4D-9443-A51C-7CB0E0F9F036}"/>
              </a:ext>
            </a:extLst>
          </p:cNvPr>
          <p:cNvPicPr>
            <a:picLocks noChangeAspect="1"/>
          </p:cNvPicPr>
          <p:nvPr/>
        </p:nvPicPr>
        <p:blipFill>
          <a:blip r:embed="rId6">
            <a:extLst>
              <a:ext uri="{28A0092B-C50C-407E-A947-70E740481C1C}">
                <a14:useLocalDpi xmlns:a14="http://schemas.microsoft.com/office/drawing/2010/main" val="0"/>
              </a:ext>
            </a:extLst>
          </a:blip>
          <a:srcRect l="39249" b="6104"/>
          <a:stretch/>
        </p:blipFill>
        <p:spPr>
          <a:xfrm>
            <a:off x="0" y="3435745"/>
            <a:ext cx="3212738" cy="3034509"/>
          </a:xfrm>
          <a:prstGeom prst="rect">
            <a:avLst/>
          </a:prstGeom>
        </p:spPr>
      </p:pic>
      <p:pic>
        <p:nvPicPr>
          <p:cNvPr id="6" name="Grafik 5" descr="Ein Bild, das Screenshot, Farbigkeit, lila enthält.&#10;&#10;Automatisch generierte Beschreibung">
            <a:extLst>
              <a:ext uri="{FF2B5EF4-FFF2-40B4-BE49-F238E27FC236}">
                <a16:creationId xmlns:a16="http://schemas.microsoft.com/office/drawing/2014/main" id="{CB2B7085-898A-E936-4A6B-B226712906D6}"/>
              </a:ext>
            </a:extLst>
          </p:cNvPr>
          <p:cNvPicPr>
            <a:picLocks noChangeAspect="1"/>
          </p:cNvPicPr>
          <p:nvPr/>
        </p:nvPicPr>
        <p:blipFill>
          <a:blip r:embed="rId7">
            <a:extLst>
              <a:ext uri="{28A0092B-C50C-407E-A947-70E740481C1C}">
                <a14:useLocalDpi xmlns:a14="http://schemas.microsoft.com/office/drawing/2010/main" val="0"/>
              </a:ext>
            </a:extLst>
          </a:blip>
          <a:srcRect b="50000"/>
          <a:stretch/>
        </p:blipFill>
        <p:spPr>
          <a:xfrm>
            <a:off x="0" y="6172200"/>
            <a:ext cx="6858000" cy="3733800"/>
          </a:xfrm>
          <a:prstGeom prst="rect">
            <a:avLst/>
          </a:prstGeom>
        </p:spPr>
      </p:pic>
      <p:sp>
        <p:nvSpPr>
          <p:cNvPr id="12" name="Textfeld 11">
            <a:extLst>
              <a:ext uri="{FF2B5EF4-FFF2-40B4-BE49-F238E27FC236}">
                <a16:creationId xmlns:a16="http://schemas.microsoft.com/office/drawing/2014/main" id="{8EF6B326-6549-B1E7-FFF0-A1AFB5B34F55}"/>
              </a:ext>
            </a:extLst>
          </p:cNvPr>
          <p:cNvSpPr txBox="1"/>
          <p:nvPr/>
        </p:nvSpPr>
        <p:spPr>
          <a:xfrm>
            <a:off x="-3763850" y="3276753"/>
            <a:ext cx="3409331" cy="2800767"/>
          </a:xfrm>
          <a:prstGeom prst="rect">
            <a:avLst/>
          </a:prstGeom>
          <a:noFill/>
        </p:spPr>
        <p:txBody>
          <a:bodyPr wrap="square" rtlCol="0">
            <a:spAutoFit/>
          </a:bodyPr>
          <a:lstStyle/>
          <a:p>
            <a:pPr algn="just"/>
            <a:r>
              <a:rPr lang="en-US" sz="1100" b="1" dirty="0">
                <a:latin typeface="Arial" panose="020B0604020202020204" pitchFamily="34" charset="0"/>
                <a:cs typeface="Arial" panose="020B0604020202020204" pitchFamily="34" charset="0"/>
              </a:rPr>
              <a:t>Figure 4: (A) </a:t>
            </a:r>
            <a:r>
              <a:rPr lang="en-US" sz="1100" dirty="0">
                <a:latin typeface="Arial" panose="020B0604020202020204" pitchFamily="34" charset="0"/>
                <a:cs typeface="Arial" panose="020B0604020202020204" pitchFamily="34" charset="0"/>
              </a:rPr>
              <a:t>Density plot showing the strategy to resolve ILCs and T cells in the SI data by applying a threshold on the CD3 intensity. </a:t>
            </a:r>
            <a:r>
              <a:rPr lang="en-US" sz="1100" b="1" dirty="0">
                <a:latin typeface="Arial" panose="020B0604020202020204" pitchFamily="34" charset="0"/>
                <a:cs typeface="Arial" panose="020B0604020202020204" pitchFamily="34" charset="0"/>
              </a:rPr>
              <a:t>(B)</a:t>
            </a:r>
            <a:r>
              <a:rPr lang="en-US" sz="1100" dirty="0">
                <a:latin typeface="Arial" panose="020B0604020202020204" pitchFamily="34" charset="0"/>
                <a:cs typeface="Arial" panose="020B0604020202020204" pitchFamily="34" charset="0"/>
              </a:rPr>
              <a:t> Dot plot showing the marker profiles of the annotated immune cell types in the SI including separated clusters for ILCs, T </a:t>
            </a:r>
            <a:r>
              <a:rPr lang="en-US" sz="1100" dirty="0" err="1">
                <a:latin typeface="Arial" panose="020B0604020202020204" pitchFamily="34" charset="0"/>
                <a:cs typeface="Arial" panose="020B0604020202020204" pitchFamily="34" charset="0"/>
              </a:rPr>
              <a:t>cytotox</a:t>
            </a:r>
            <a:r>
              <a:rPr lang="en-US" sz="1100" dirty="0">
                <a:latin typeface="Arial" panose="020B0604020202020204" pitchFamily="34" charset="0"/>
                <a:cs typeface="Arial" panose="020B0604020202020204" pitchFamily="34" charset="0"/>
              </a:rPr>
              <a:t>. cells and T helper cells. </a:t>
            </a:r>
            <a:r>
              <a:rPr lang="en-US" sz="1100" b="1" dirty="0">
                <a:latin typeface="Arial" panose="020B0604020202020204" pitchFamily="34" charset="0"/>
                <a:cs typeface="Arial" panose="020B0604020202020204" pitchFamily="34" charset="0"/>
              </a:rPr>
              <a:t>(C) </a:t>
            </a:r>
            <a:r>
              <a:rPr lang="en-US" sz="1100" dirty="0">
                <a:latin typeface="Arial" panose="020B0604020202020204" pitchFamily="34" charset="0"/>
                <a:cs typeface="Arial" panose="020B0604020202020204" pitchFamily="34" charset="0"/>
              </a:rPr>
              <a:t>Ridge plots of markers used for annotation of ILC subtypes in the SI. </a:t>
            </a:r>
            <a:r>
              <a:rPr lang="en-US" sz="1100" b="1" dirty="0">
                <a:latin typeface="Arial" panose="020B0604020202020204" pitchFamily="34" charset="0"/>
                <a:cs typeface="Arial" panose="020B0604020202020204" pitchFamily="34" charset="0"/>
              </a:rPr>
              <a:t>(D) </a:t>
            </a:r>
            <a:r>
              <a:rPr lang="en-US" sz="1100" dirty="0">
                <a:latin typeface="Arial" panose="020B0604020202020204" pitchFamily="34" charset="0"/>
                <a:cs typeface="Arial" panose="020B0604020202020204" pitchFamily="34" charset="0"/>
              </a:rPr>
              <a:t>Visual validation of annotated ILC2s (White circles) using IF overlays. Cells annotated as ILC2s are overlayed with GATA3eGFP (Cyan), CD45 (Magenta), and CD3 (Yellow). Identified cells are depicted as white circles, each circle representing one cell. White boxed mark regions of interest that are zoomed in respectively on the right side. Scale bars represent 200 µm in overviews, and 20 µm in ROIs.</a:t>
            </a:r>
          </a:p>
        </p:txBody>
      </p:sp>
    </p:spTree>
    <p:extLst>
      <p:ext uri="{BB962C8B-B14F-4D97-AF65-F5344CB8AC3E}">
        <p14:creationId xmlns:p14="http://schemas.microsoft.com/office/powerpoint/2010/main" val="2828820285"/>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204b5a4a-7f90-4b69-a3f4-66c3499e358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9B3201D3799AB4494BFEBF237082272" ma:contentTypeVersion="6" ma:contentTypeDescription="Create a new document." ma:contentTypeScope="" ma:versionID="6ceb26021f3ac6c22f526035b61b000f">
  <xsd:schema xmlns:xsd="http://www.w3.org/2001/XMLSchema" xmlns:xs="http://www.w3.org/2001/XMLSchema" xmlns:p="http://schemas.microsoft.com/office/2006/metadata/properties" xmlns:ns3="204b5a4a-7f90-4b69-a3f4-66c3499e3583" targetNamespace="http://schemas.microsoft.com/office/2006/metadata/properties" ma:root="true" ma:fieldsID="4229d013b13e140cf1cbbc2858c6d195" ns3:_="">
    <xsd:import namespace="204b5a4a-7f90-4b69-a3f4-66c3499e3583"/>
    <xsd:element name="properties">
      <xsd:complexType>
        <xsd:sequence>
          <xsd:element name="documentManagement">
            <xsd:complexType>
              <xsd:all>
                <xsd:element ref="ns3:MediaServiceDateTaken" minOccurs="0"/>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4b5a4a-7f90-4b69-a3f4-66c3499e3583"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_activity" ma:index="13"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2C25D7-9EE2-4640-A056-8AE90C741EBE}">
  <ds:schemaRefs>
    <ds:schemaRef ds:uri="http://schemas.microsoft.com/sharepoint/v3/contenttype/forms"/>
  </ds:schemaRefs>
</ds:datastoreItem>
</file>

<file path=customXml/itemProps2.xml><?xml version="1.0" encoding="utf-8"?>
<ds:datastoreItem xmlns:ds="http://schemas.openxmlformats.org/officeDocument/2006/customXml" ds:itemID="{39A90ADC-F50C-4092-8A56-07AEF3B6A499}">
  <ds:schemaRefs>
    <ds:schemaRef ds:uri="http://schemas.openxmlformats.org/package/2006/metadata/core-properties"/>
    <ds:schemaRef ds:uri="http://purl.org/dc/dcmitype/"/>
    <ds:schemaRef ds:uri="http://www.w3.org/XML/1998/namespace"/>
    <ds:schemaRef ds:uri="http://purl.org/dc/terms/"/>
    <ds:schemaRef ds:uri="http://schemas.microsoft.com/office/2006/metadata/properties"/>
    <ds:schemaRef ds:uri="http://schemas.microsoft.com/office/2006/documentManagement/types"/>
    <ds:schemaRef ds:uri="http://schemas.microsoft.com/office/infopath/2007/PartnerControls"/>
    <ds:schemaRef ds:uri="204b5a4a-7f90-4b69-a3f4-66c3499e3583"/>
    <ds:schemaRef ds:uri="http://purl.org/dc/elements/1.1/"/>
  </ds:schemaRefs>
</ds:datastoreItem>
</file>

<file path=customXml/itemProps3.xml><?xml version="1.0" encoding="utf-8"?>
<ds:datastoreItem xmlns:ds="http://schemas.openxmlformats.org/officeDocument/2006/customXml" ds:itemID="{721E23BC-94D2-4CD8-8321-DEB04DCF65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04b5a4a-7f90-4b69-a3f4-66c3499e35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2665</Words>
  <Application>Microsoft Office PowerPoint</Application>
  <PresentationFormat>A4-Papier (210 x 297 mm)</PresentationFormat>
  <Paragraphs>56</Paragraphs>
  <Slides>13</Slides>
  <Notes>8</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13</vt:i4>
      </vt:variant>
    </vt:vector>
  </HeadingPairs>
  <TitlesOfParts>
    <vt:vector size="17" baseType="lpstr">
      <vt:lpstr>Aptos</vt:lpstr>
      <vt:lpstr>Aptos Display</vt:lpstr>
      <vt:lpstr>Arial</vt:lpstr>
      <vt:lpstr>Office</vt:lpstr>
      <vt:lpstr>PowerPoint-Präsentation</vt:lpstr>
      <vt:lpstr>Figure 1: Combining cyclic IF with a systemic inflammation model in murine lung and SI tissues to study ILC niches.  </vt:lpstr>
      <vt:lpstr>Figure 2: Immune and non-immune cells are annotated from cyclic IF using the Seurat workflow. </vt:lpstr>
      <vt:lpstr>Figure 3: Three ILC subtypes are resolved and ILC2s represent the predominant subtype in murine lung tissue. </vt:lpstr>
      <vt:lpstr>Figure 5: lung ILC2s only increase at IL-33 day 3. </vt:lpstr>
      <vt:lpstr>Figure 6: Spatial analysis reveals accumulation of ILC2s in peri-lymphatic niches shared with myeloid cells in lung and SI. </vt:lpstr>
      <vt:lpstr>Suppl. Figure 1: </vt:lpstr>
      <vt:lpstr>Figure 2: Major and rare immune and non-immune cells are annotated from cyclic IF using the Seurat workflow. </vt:lpstr>
      <vt:lpstr>Figure 4: ILC2s and a mixed cluster of NK cells/ILC1s/ILC3s are resolved in murine SI tissue. </vt:lpstr>
      <vt:lpstr>Supplementary figure 2: Visual inspection reveals cells of the CD8a+ CD3- cluster to be intra-epithelially. </vt:lpstr>
      <vt:lpstr>Figure 5: ILC2 frequency already increases at IL-33 day 1 in the SI, while lung ILC2s only increase at IL-33 day 3. </vt:lpstr>
      <vt:lpstr>Figure 6: Spatial analysis reveals accumulation of ILC2s in peri-lymphatic niches shared with myeloid cells in lung and SI. </vt:lpstr>
      <vt:lpstr>Figure 7: Lung NK cells/ILC1s and intestinal NK cells/ILC1s /ILC3s accumulate in peri-vascular tissue areas.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Kroh, Sandy</dc:creator>
  <cp:lastModifiedBy>Kroh, Sandy</cp:lastModifiedBy>
  <cp:revision>6</cp:revision>
  <dcterms:created xsi:type="dcterms:W3CDTF">2025-01-27T10:45:02Z</dcterms:created>
  <dcterms:modified xsi:type="dcterms:W3CDTF">2025-05-16T13:10:19Z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0x010100B9B3201D3799AB4494BFEBF237082272</vt:lpwstr>
  </property>
</Properties>
</file>